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63" r:id="rId5"/>
    <p:sldId id="261" r:id="rId6"/>
    <p:sldId id="262" r:id="rId7"/>
    <p:sldId id="264" r:id="rId8"/>
    <p:sldId id="265" r:id="rId9"/>
    <p:sldId id="266" r:id="rId10"/>
    <p:sldId id="269" r:id="rId11"/>
    <p:sldId id="274" r:id="rId12"/>
    <p:sldId id="267" r:id="rId13"/>
    <p:sldId id="275" r:id="rId14"/>
    <p:sldId id="270" r:id="rId15"/>
    <p:sldId id="273" r:id="rId16"/>
    <p:sldId id="271" r:id="rId17"/>
    <p:sldId id="272" r:id="rId1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areith Attila" initials="BA" lastIdx="3" clrIdx="0"/>
  <p:cmAuthor id="1" name="Siklóssy Tamás" initials="ST" lastIdx="4" clrIdx="1"/>
  <p:cmAuthor id="2" name="NUBIKI" initials="NUBIKI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20E"/>
    <a:srgbClr val="000000"/>
    <a:srgbClr val="296D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0660B408-B3CF-4A94-85FC-2B1E0A45F4A2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Közepesen sötét stílus 2 – 4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Közepesen sötét stílus 3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Közepesen sötét stílus 3 – 3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Közepesen sötét stílus 3 – 4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Közepesen sötét stílus 3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25E5076-3810-47DD-B79F-674D7AD40C01}" styleName="Sötét stílus 1 – 1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ötét stílus 1 – 2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Sötét stílus 1 – 3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Sötét stílus 2 – 1./2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Sötét stílus 2 – 3./4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08" autoAdjust="0"/>
    <p:restoredTop sz="95411" autoAdjust="0"/>
  </p:normalViewPr>
  <p:slideViewPr>
    <p:cSldViewPr snapToGrid="0">
      <p:cViewPr>
        <p:scale>
          <a:sx n="100" d="100"/>
          <a:sy n="100" d="100"/>
        </p:scale>
        <p:origin x="-2052" y="-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47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7F8202-C1B4-4270-B8C1-BA0F08A7A6D4}" type="datetimeFigureOut">
              <a:rPr lang="hu-HU" smtClean="0"/>
              <a:t>2020.09.26.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55063-F99B-4A8E-AFBA-F00152BA018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78213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3CB8BF-A96C-431A-9EFA-BE31D5B59196}" type="datetimeFigureOut">
              <a:rPr lang="hu-HU" smtClean="0"/>
              <a:t>2020.09.26.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E79DBE-BBEE-4CE1-9C07-17DA2E62B3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8626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52000"/>
            <a:ext cx="9144000" cy="306000"/>
          </a:xfrm>
          <a:prstGeom prst="rect">
            <a:avLst/>
          </a:prstGeom>
          <a:solidFill>
            <a:srgbClr val="296D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0" y="6498000"/>
            <a:ext cx="9144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2000" y="900000"/>
            <a:ext cx="8640000" cy="288000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5400" spc="0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noProof="0" dirty="0" smtClean="0"/>
              <a:t>Editing presentation title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52000" y="4032000"/>
            <a:ext cx="8640000" cy="52322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800" b="1" cap="none" spc="0" baseline="0">
                <a:solidFill>
                  <a:srgbClr val="AA020E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noProof="0" dirty="0" smtClean="0"/>
              <a:t>Editing lecturer/author(s)</a:t>
            </a:r>
            <a:endParaRPr lang="hu-H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4F8C-1F91-4286-A753-36FE31F288BD}" type="datetime1">
              <a:rPr lang="en-US" smtClean="0"/>
              <a:t>9/26/2020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Systematically Considering Combinations of External Events in the Design Basis and the PSA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t>‹#›</a:t>
            </a:fld>
            <a:endParaRPr lang="hu-H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52000" y="3798000"/>
            <a:ext cx="8640000" cy="0"/>
          </a:xfrm>
          <a:prstGeom prst="line">
            <a:avLst/>
          </a:prstGeom>
          <a:ln w="19050">
            <a:solidFill>
              <a:srgbClr val="296D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136" descr="C:\ZOLI\NUBIKI\logo\uj\vegleges\nubiki_csak_logo1.JPG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38" y="60212"/>
            <a:ext cx="183197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zöveg helye 12"/>
          <p:cNvSpPr>
            <a:spLocks noGrp="1"/>
          </p:cNvSpPr>
          <p:nvPr>
            <p:ph type="body" sz="quarter" idx="13" hasCustomPrompt="1"/>
          </p:nvPr>
        </p:nvSpPr>
        <p:spPr>
          <a:xfrm>
            <a:off x="251619" y="5760000"/>
            <a:ext cx="8640762" cy="396000"/>
          </a:xfrm>
        </p:spPr>
        <p:txBody>
          <a:bodyPr anchor="ctr">
            <a:normAutofit/>
          </a:bodyPr>
          <a:lstStyle>
            <a:lvl1pPr algn="r">
              <a:defRPr sz="2000" b="1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 smtClean="0"/>
              <a:t>Editing occasion of presentation</a:t>
            </a:r>
            <a:endParaRPr lang="en-US" noProof="0" dirty="0"/>
          </a:p>
        </p:txBody>
      </p:sp>
      <p:sp>
        <p:nvSpPr>
          <p:cNvPr id="17" name="Szöveg helye 16"/>
          <p:cNvSpPr>
            <a:spLocks noGrp="1"/>
          </p:cNvSpPr>
          <p:nvPr>
            <p:ph type="body" sz="quarter" idx="14" hasCustomPrompt="1"/>
          </p:nvPr>
        </p:nvSpPr>
        <p:spPr>
          <a:xfrm>
            <a:off x="251619" y="6120000"/>
            <a:ext cx="8640762" cy="324000"/>
          </a:xfrm>
        </p:spPr>
        <p:txBody>
          <a:bodyPr anchor="ctr">
            <a:normAutofit/>
          </a:bodyPr>
          <a:lstStyle>
            <a:lvl1pPr algn="r">
              <a:defRPr sz="1600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 smtClean="0"/>
              <a:t>Editing location and date of presentation</a:t>
            </a:r>
            <a:endParaRPr lang="en-US" noProof="0" dirty="0"/>
          </a:p>
        </p:txBody>
      </p:sp>
      <p:sp>
        <p:nvSpPr>
          <p:cNvPr id="14" name="Szöveg helye 13"/>
          <p:cNvSpPr>
            <a:spLocks noGrp="1"/>
          </p:cNvSpPr>
          <p:nvPr>
            <p:ph type="body" sz="quarter" idx="15" hasCustomPrompt="1"/>
          </p:nvPr>
        </p:nvSpPr>
        <p:spPr>
          <a:xfrm>
            <a:off x="252000" y="4572000"/>
            <a:ext cx="8640000" cy="369332"/>
          </a:xfrm>
        </p:spPr>
        <p:txBody>
          <a:bodyPr lIns="90000" rIns="90000">
            <a:normAutofit/>
          </a:bodyPr>
          <a:lstStyle>
            <a:lvl1pPr marL="0" indent="0" algn="ctr">
              <a:defRPr sz="1800" baseline="0">
                <a:solidFill>
                  <a:srgbClr val="296D07"/>
                </a:solidFill>
              </a:defRPr>
            </a:lvl1pPr>
          </a:lstStyle>
          <a:p>
            <a:pPr lvl="0"/>
            <a:r>
              <a:rPr lang="en-US" noProof="0" dirty="0" smtClean="0"/>
              <a:t>Editing e-mail addresses of lecturer/author(s)</a:t>
            </a:r>
            <a:endParaRPr lang="en-US" noProof="0" dirty="0"/>
          </a:p>
        </p:txBody>
      </p:sp>
      <p:pic>
        <p:nvPicPr>
          <p:cNvPr id="15" name="Kép 14"/>
          <p:cNvPicPr>
            <a:picLocks noChangeAspect="1"/>
          </p:cNvPicPr>
          <p:nvPr userDrawn="1"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75"/>
          <a:stretch/>
        </p:blipFill>
        <p:spPr>
          <a:xfrm>
            <a:off x="2783137" y="70923"/>
            <a:ext cx="5044077" cy="71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719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öszönet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2000" y="914399"/>
            <a:ext cx="8640000" cy="3048001"/>
          </a:xfrm>
        </p:spPr>
        <p:txBody>
          <a:bodyPr anchor="b" anchorCtr="0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lang="en-US" sz="5400" b="1" kern="1200" spc="0" baseline="0" dirty="0">
                <a:solidFill>
                  <a:srgbClr val="296D0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 dirty="0" smtClean="0"/>
              <a:t>Thanks</a:t>
            </a:r>
            <a:endParaRPr lang="en-US" noProof="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52000" y="3978000"/>
            <a:ext cx="8640000" cy="0"/>
          </a:xfrm>
          <a:prstGeom prst="line">
            <a:avLst/>
          </a:prstGeom>
          <a:ln w="19050">
            <a:solidFill>
              <a:srgbClr val="296D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Kép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000" y="275876"/>
            <a:ext cx="1080000" cy="42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318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2000" y="252000"/>
            <a:ext cx="7452000" cy="1080000"/>
          </a:xfrm>
        </p:spPr>
        <p:txBody>
          <a:bodyPr/>
          <a:lstStyle/>
          <a:p>
            <a:r>
              <a:rPr lang="en-US" noProof="0" dirty="0" smtClean="0"/>
              <a:t>Editing slide title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2pPr>
              <a:defRPr sz="2400"/>
            </a:lvl2pPr>
            <a:lvl3pPr>
              <a:defRPr/>
            </a:lvl3pPr>
            <a:lvl4pPr>
              <a:defRPr/>
            </a:lvl4pPr>
            <a:lvl5pPr>
              <a:defRPr b="0"/>
            </a:lvl5pPr>
          </a:lstStyle>
          <a:p>
            <a:pPr lvl="0"/>
            <a:r>
              <a:rPr lang="en-US" noProof="0" dirty="0" smtClean="0"/>
              <a:t>Editing text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1C54C-061A-4DDC-B063-2D20EBF6D3F7}" type="datetime1">
              <a:rPr lang="en-US" smtClean="0"/>
              <a:t>9/26/2020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Systematically Considering Combinations of External Events in the Design Basis and the PSA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58236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52000"/>
            <a:ext cx="9144000" cy="306000"/>
          </a:xfrm>
          <a:prstGeom prst="rect">
            <a:avLst/>
          </a:prstGeom>
          <a:solidFill>
            <a:srgbClr val="296D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0" y="6498000"/>
            <a:ext cx="9144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2000" y="900000"/>
            <a:ext cx="8640000" cy="3060000"/>
          </a:xfrm>
        </p:spPr>
        <p:txBody>
          <a:bodyPr anchor="b" anchorCtr="0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lang="en-US" sz="5400" b="1" kern="1200" spc="0" baseline="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 dirty="0" smtClean="0"/>
              <a:t>Editing section title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52000" y="4212000"/>
            <a:ext cx="8640000" cy="2052000"/>
          </a:xfrm>
        </p:spPr>
        <p:txBody>
          <a:bodyPr lIns="91440" rIns="91440" anchor="ctr" anchorCtr="0">
            <a:normAutofit/>
          </a:bodyPr>
          <a:lstStyle>
            <a:lvl1pPr marL="0" indent="0" algn="ctr">
              <a:buNone/>
              <a:defRPr lang="hu-HU" sz="2800" b="1" kern="1200" cap="none" spc="0" baseline="0" dirty="0" smtClean="0">
                <a:solidFill>
                  <a:srgbClr val="296D07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 smtClean="0"/>
              <a:t>Editing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43EC-96F0-4401-9604-EC6479BEA755}" type="datetime1">
              <a:rPr lang="en-US" smtClean="0"/>
              <a:t>9/26/2020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Systematically Considering Combinations of External Events in the Design Basis and the PSA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252000" y="3978000"/>
            <a:ext cx="8640000" cy="0"/>
          </a:xfrm>
          <a:prstGeom prst="line">
            <a:avLst/>
          </a:prstGeom>
          <a:ln w="19050">
            <a:solidFill>
              <a:srgbClr val="296D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Kép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000" y="275876"/>
            <a:ext cx="1080000" cy="42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799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ét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252000" y="252000"/>
            <a:ext cx="7452000" cy="1080000"/>
          </a:xfrm>
        </p:spPr>
        <p:txBody>
          <a:bodyPr/>
          <a:lstStyle/>
          <a:p>
            <a:r>
              <a:rPr lang="en-US" noProof="0" dirty="0" smtClean="0"/>
              <a:t>Editing slide title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80000" y="1440000"/>
            <a:ext cx="4212000" cy="4860000"/>
          </a:xfrm>
        </p:spPr>
        <p:txBody>
          <a:bodyPr/>
          <a:lstStyle>
            <a:lvl1pPr>
              <a:defRPr sz="2600"/>
            </a:lvl1pPr>
          </a:lstStyle>
          <a:p>
            <a:pPr lvl="0"/>
            <a:r>
              <a:rPr lang="en-US" noProof="0" dirty="0" smtClean="0"/>
              <a:t>Editing text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07E9-0392-4284-AB2B-DDB1E003FFA0}" type="datetime1">
              <a:rPr lang="en-US" smtClean="0"/>
              <a:t>9/26/2020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Systematically Considering Combinations of External Events in the Design Basis and the PSA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ontent Placeholder 3"/>
          <p:cNvSpPr>
            <a:spLocks noGrp="1"/>
          </p:cNvSpPr>
          <p:nvPr>
            <p:ph sz="half" idx="13" hasCustomPrompt="1"/>
          </p:nvPr>
        </p:nvSpPr>
        <p:spPr>
          <a:xfrm>
            <a:off x="252000" y="1440000"/>
            <a:ext cx="4212000" cy="4860000"/>
          </a:xfrm>
        </p:spPr>
        <p:txBody>
          <a:bodyPr/>
          <a:lstStyle>
            <a:lvl1pPr>
              <a:defRPr sz="2600"/>
            </a:lvl1pPr>
          </a:lstStyle>
          <a:p>
            <a:pPr lvl="0"/>
            <a:r>
              <a:rPr lang="en-US" noProof="0" dirty="0" smtClean="0"/>
              <a:t>Editing text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66444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252000" y="252000"/>
            <a:ext cx="7452000" cy="1080000"/>
          </a:xfrm>
        </p:spPr>
        <p:txBody>
          <a:bodyPr/>
          <a:lstStyle/>
          <a:p>
            <a:r>
              <a:rPr lang="en-US" noProof="0" dirty="0" smtClean="0"/>
              <a:t>Editing slide title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52000" y="1440000"/>
            <a:ext cx="4212000" cy="720000"/>
          </a:xfrm>
        </p:spPr>
        <p:txBody>
          <a:bodyPr lIns="91440" rIns="91440" anchor="ctr">
            <a:normAutofit/>
          </a:bodyPr>
          <a:lstStyle>
            <a:lvl1pPr marL="0" indent="0" algn="l">
              <a:buNone/>
              <a:defRPr sz="2000" b="0" cap="all" baseline="0">
                <a:solidFill>
                  <a:srgbClr val="AA020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 smtClean="0"/>
              <a:t>Editing header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51998" y="2160000"/>
            <a:ext cx="4212000" cy="4140000"/>
          </a:xfrm>
        </p:spPr>
        <p:txBody>
          <a:bodyPr/>
          <a:lstStyle>
            <a:lvl1pPr>
              <a:defRPr sz="26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 smtClean="0"/>
              <a:t>Editing text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80000" y="1440000"/>
            <a:ext cx="4212000" cy="720000"/>
          </a:xfrm>
        </p:spPr>
        <p:txBody>
          <a:bodyPr lIns="91440" rIns="91440" anchor="ctr">
            <a:normAutofit/>
          </a:bodyPr>
          <a:lstStyle>
            <a:lvl1pPr marL="0" indent="0" algn="l">
              <a:buNone/>
              <a:defRPr sz="2000" b="0" cap="all" baseline="0">
                <a:solidFill>
                  <a:srgbClr val="AA020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 smtClean="0"/>
              <a:t>editing header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80000" y="2160000"/>
            <a:ext cx="4212000" cy="4140000"/>
          </a:xfrm>
        </p:spPr>
        <p:txBody>
          <a:bodyPr/>
          <a:lstStyle>
            <a:lvl1pPr>
              <a:defRPr sz="2600"/>
            </a:lvl1pPr>
          </a:lstStyle>
          <a:p>
            <a:pPr lvl="0"/>
            <a:r>
              <a:rPr lang="en-US" noProof="0" dirty="0" smtClean="0"/>
              <a:t>Editing text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8B4E-ADB8-4521-B194-7FAC11D95E9F}" type="datetime1">
              <a:rPr lang="en-US" smtClean="0"/>
              <a:t>9/26/2020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Systematically Considering Combinations of External Events in the Design Basis and the PSA</a:t>
            </a:r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0827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Editing slide title</a:t>
            </a:r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AC960-E6DB-4259-8EDF-1FE51357DB4E}" type="datetime1">
              <a:rPr lang="en-US" smtClean="0"/>
              <a:t>9/26/2020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Systematically Considering Combinations of External Events in the Design Basis and the PSA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7493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552000"/>
            <a:ext cx="9144000" cy="306000"/>
          </a:xfrm>
          <a:prstGeom prst="rect">
            <a:avLst/>
          </a:prstGeom>
          <a:solidFill>
            <a:srgbClr val="296D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0" y="6498000"/>
            <a:ext cx="9144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A858E-DD9A-4DD6-A412-F5872F3F908A}" type="datetime1">
              <a:rPr lang="en-US" smtClean="0"/>
              <a:t>9/26/2020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noProof="0" smtClean="0"/>
              <a:t>Systematically Considering Combinations of External Events in the Design Basis and the PSA</a:t>
            </a:r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t>‹#›</a:t>
            </a:fld>
            <a:endParaRPr lang="hu-HU"/>
          </a:p>
        </p:txBody>
      </p:sp>
      <p:pic>
        <p:nvPicPr>
          <p:cNvPr id="10" name="Kép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000" y="275876"/>
            <a:ext cx="1080000" cy="42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523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le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132000" y="251999"/>
            <a:ext cx="5760000" cy="5580000"/>
          </a:xfrm>
        </p:spPr>
        <p:txBody>
          <a:bodyPr/>
          <a:lstStyle/>
          <a:p>
            <a:pPr lvl="0"/>
            <a:r>
              <a:rPr lang="en-US" noProof="0" dirty="0" smtClean="0"/>
              <a:t>Editing text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826000" cy="6858000"/>
          </a:xfrm>
          <a:prstGeom prst="rect">
            <a:avLst/>
          </a:prstGeom>
          <a:solidFill>
            <a:srgbClr val="296D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826013" y="0"/>
            <a:ext cx="5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2000" y="252000"/>
            <a:ext cx="2520000" cy="2160000"/>
          </a:xfrm>
        </p:spPr>
        <p:txBody>
          <a:bodyPr anchor="b">
            <a:normAutofit/>
          </a:bodyPr>
          <a:lstStyle>
            <a:lvl1pPr>
              <a:defRPr sz="4000" b="0">
                <a:solidFill>
                  <a:schemeClr val="accent1"/>
                </a:solidFill>
              </a:defRPr>
            </a:lvl1pPr>
          </a:lstStyle>
          <a:p>
            <a:r>
              <a:rPr lang="en-US" noProof="0" dirty="0" smtClean="0"/>
              <a:t>Title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62000" y="2502000"/>
            <a:ext cx="2520000" cy="3960000"/>
          </a:xfrm>
        </p:spPr>
        <p:txBody>
          <a:bodyPr lIns="91440" rIns="9144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AA020E"/>
              </a:buClr>
              <a:buSzPct val="100000"/>
              <a:buFont typeface="Calibri" panose="020F0502020204030204" pitchFamily="34" charset="0"/>
              <a:buNone/>
              <a:tabLst/>
              <a:defRPr sz="2400" baseline="0">
                <a:solidFill>
                  <a:srgbClr val="FFFFFF"/>
                </a:solidFill>
              </a:defRPr>
            </a:lvl1pPr>
            <a:lvl2pPr marL="180000" marR="0" indent="-1800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tabLst/>
              <a:defRPr sz="2000">
                <a:solidFill>
                  <a:schemeClr val="bg1"/>
                </a:solidFill>
              </a:defRPr>
            </a:lvl2pPr>
            <a:lvl3pPr marL="360000" marR="0" indent="-1800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bg1"/>
              </a:buClr>
              <a:buSzPct val="100000"/>
              <a:buFont typeface="Palatino Linotype" panose="02040502050505030304" pitchFamily="18" charset="0"/>
              <a:buChar char="◦"/>
              <a:tabLst/>
              <a:defRPr sz="1600">
                <a:solidFill>
                  <a:schemeClr val="bg1"/>
                </a:solidFill>
              </a:defRPr>
            </a:lvl3pPr>
            <a:lvl4pPr marL="900000" marR="0" indent="-18720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AA020E"/>
              </a:buClr>
              <a:buSzPct val="100000"/>
              <a:buFont typeface="Wingdings" panose="05000000000000000000" pitchFamily="2" charset="2"/>
              <a:buChar char="§"/>
              <a:tabLst/>
              <a:defRPr sz="1200">
                <a:solidFill>
                  <a:schemeClr val="bg1"/>
                </a:solidFill>
              </a:defRPr>
            </a:lvl4pPr>
            <a:lvl5pPr marL="1152000" marR="0" indent="-18000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AA020E"/>
              </a:buClr>
              <a:buSzPct val="100000"/>
              <a:buFont typeface="Palatino Linotype" panose="02040502050505030304" pitchFamily="18" charset="0"/>
              <a:buChar char="▫"/>
              <a:tabLst/>
              <a:defRPr sz="900">
                <a:solidFill>
                  <a:schemeClr val="bg1"/>
                </a:solidFill>
              </a:defRPr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dirty="0" smtClean="0"/>
              <a:t>Editing short description of content</a:t>
            </a:r>
          </a:p>
          <a:p>
            <a:pPr lvl="1"/>
            <a:r>
              <a:rPr lang="en-US" noProof="0" dirty="0" smtClean="0"/>
              <a:t>First level</a:t>
            </a:r>
          </a:p>
          <a:p>
            <a:pPr lvl="2"/>
            <a:r>
              <a:rPr lang="en-US" noProof="0" dirty="0" smtClean="0"/>
              <a:t>Second level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>
                  <a:lumMod val="50000"/>
                </a:srgb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552000"/>
            <a:ext cx="936000" cy="306000"/>
          </a:xfrm>
        </p:spPr>
        <p:txBody>
          <a:bodyPr/>
          <a:lstStyle>
            <a:lvl1pPr algn="l">
              <a:defRPr/>
            </a:lvl1pPr>
          </a:lstStyle>
          <a:p>
            <a:fld id="{0C9A1B26-F625-4BB1-842A-A548D13D4C6C}" type="datetime1">
              <a:rPr lang="en-US" smtClean="0"/>
              <a:t>9/26/2020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4000" y="6552000"/>
            <a:ext cx="6030000" cy="306000"/>
          </a:xfrm>
        </p:spPr>
        <p:txBody>
          <a:bodyPr/>
          <a:lstStyle>
            <a:lvl1pPr algn="ctr">
              <a:defRPr>
                <a:solidFill>
                  <a:srgbClr val="296D07"/>
                </a:solidFill>
              </a:defRPr>
            </a:lvl1pPr>
          </a:lstStyle>
          <a:p>
            <a:r>
              <a:rPr lang="en-US" noProof="0" smtClean="0"/>
              <a:t>Systematically Considering Combinations of External Events in the Design Basis and the PSA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0013" y="6552000"/>
            <a:ext cx="936000" cy="306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579F4A7-FA0F-402C-804D-484DB65B6725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10" name="Kép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000" y="275876"/>
            <a:ext cx="1080000" cy="423388"/>
          </a:xfrm>
          <a:prstGeom prst="rect">
            <a:avLst/>
          </a:prstGeom>
        </p:spPr>
      </p:pic>
      <p:sp>
        <p:nvSpPr>
          <p:cNvPr id="20" name="Szöveg helye 19"/>
          <p:cNvSpPr>
            <a:spLocks noGrp="1"/>
          </p:cNvSpPr>
          <p:nvPr>
            <p:ph type="body" sz="quarter" idx="13" hasCustomPrompt="1"/>
          </p:nvPr>
        </p:nvSpPr>
        <p:spPr>
          <a:xfrm>
            <a:off x="3132000" y="6084000"/>
            <a:ext cx="5760000" cy="360000"/>
          </a:xfrm>
        </p:spPr>
        <p:txBody>
          <a:bodyPr anchor="ctr">
            <a:normAutofit/>
          </a:bodyPr>
          <a:lstStyle>
            <a:lvl1pPr algn="ctr">
              <a:defRPr sz="2400" baseline="0">
                <a:solidFill>
                  <a:srgbClr val="AA020E"/>
                </a:solidFill>
              </a:defRPr>
            </a:lvl1pPr>
          </a:lstStyle>
          <a:p>
            <a:pPr lvl="0"/>
            <a:r>
              <a:rPr lang="en-US" noProof="0" dirty="0" smtClean="0"/>
              <a:t>Editing content title</a:t>
            </a:r>
            <a:endParaRPr lang="en-US" noProof="0" dirty="0"/>
          </a:p>
        </p:txBody>
      </p:sp>
      <p:cxnSp>
        <p:nvCxnSpPr>
          <p:cNvPr id="23" name="Straight Connector 8"/>
          <p:cNvCxnSpPr/>
          <p:nvPr userDrawn="1"/>
        </p:nvCxnSpPr>
        <p:spPr>
          <a:xfrm>
            <a:off x="3132000" y="6469200"/>
            <a:ext cx="5760000" cy="0"/>
          </a:xfrm>
          <a:prstGeom prst="line">
            <a:avLst/>
          </a:prstGeom>
          <a:ln w="19050">
            <a:solidFill>
              <a:srgbClr val="296D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4608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dia megnevezéss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552000"/>
            <a:ext cx="9144000" cy="306000"/>
          </a:xfrm>
          <a:prstGeom prst="rect">
            <a:avLst/>
          </a:prstGeom>
          <a:solidFill>
            <a:srgbClr val="296D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498000"/>
            <a:ext cx="9144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2000" y="5652000"/>
            <a:ext cx="8640000" cy="360000"/>
          </a:xfrm>
        </p:spPr>
        <p:txBody>
          <a:bodyPr tIns="0" bIns="0" anchor="ctr">
            <a:noAutofit/>
          </a:bodyPr>
          <a:lstStyle>
            <a:lvl1pPr algn="ctr">
              <a:defRPr sz="2400" b="0" baseline="0">
                <a:solidFill>
                  <a:srgbClr val="AA020E"/>
                </a:solidFill>
              </a:defRPr>
            </a:lvl1pPr>
          </a:lstStyle>
          <a:p>
            <a:pPr lvl="0"/>
            <a:r>
              <a:rPr lang="en-US" noProof="0" dirty="0" smtClean="0"/>
              <a:t>Editing content title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2000" y="6084000"/>
            <a:ext cx="8640000" cy="288000"/>
          </a:xfrm>
        </p:spPr>
        <p:txBody>
          <a:bodyPr lIns="91440" tIns="0" rIns="91440" bIns="0"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dirty="0" smtClean="0"/>
              <a:t>Editing short description of content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79E24-E07D-44AB-917F-99026615E379}" type="datetime1">
              <a:rPr lang="en-US" smtClean="0"/>
              <a:t>9/26/2020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Systematically Considering Combinations of External Events in the Design Basis and the PSA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t>‹#›</a:t>
            </a:fld>
            <a:endParaRPr lang="hu-HU"/>
          </a:p>
        </p:txBody>
      </p:sp>
      <p:cxnSp>
        <p:nvCxnSpPr>
          <p:cNvPr id="10" name="Straight Connector 8"/>
          <p:cNvCxnSpPr/>
          <p:nvPr userDrawn="1"/>
        </p:nvCxnSpPr>
        <p:spPr>
          <a:xfrm>
            <a:off x="252000" y="6030000"/>
            <a:ext cx="8640000" cy="0"/>
          </a:xfrm>
          <a:prstGeom prst="line">
            <a:avLst/>
          </a:prstGeom>
          <a:ln w="19050">
            <a:solidFill>
              <a:srgbClr val="296D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Kép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000" y="275876"/>
            <a:ext cx="1080000" cy="423388"/>
          </a:xfrm>
          <a:prstGeom prst="rect">
            <a:avLst/>
          </a:prstGeom>
        </p:spPr>
      </p:pic>
      <p:sp>
        <p:nvSpPr>
          <p:cNvPr id="15" name="Tartalom helye 14"/>
          <p:cNvSpPr>
            <a:spLocks noGrp="1"/>
          </p:cNvSpPr>
          <p:nvPr>
            <p:ph sz="quarter" idx="13" hasCustomPrompt="1"/>
          </p:nvPr>
        </p:nvSpPr>
        <p:spPr>
          <a:xfrm>
            <a:off x="252000" y="252000"/>
            <a:ext cx="8640000" cy="5256000"/>
          </a:xfrm>
        </p:spPr>
        <p:txBody>
          <a:bodyPr>
            <a:normAutofit/>
          </a:bodyPr>
          <a:lstStyle>
            <a:lvl1pPr>
              <a:defRPr sz="2400" baseline="0"/>
            </a:lvl1pPr>
          </a:lstStyle>
          <a:p>
            <a:pPr lvl="0"/>
            <a:r>
              <a:rPr lang="en-US" dirty="0" smtClean="0"/>
              <a:t>Click the appropriate icon to show content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86369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52000"/>
            <a:ext cx="9144000" cy="306000"/>
          </a:xfrm>
          <a:prstGeom prst="rect">
            <a:avLst/>
          </a:prstGeom>
          <a:solidFill>
            <a:srgbClr val="296D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498000"/>
            <a:ext cx="9144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000" y="252000"/>
            <a:ext cx="7452000" cy="108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noProof="0" dirty="0" smtClean="0"/>
              <a:t>Editing slide title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000" y="1440000"/>
            <a:ext cx="8640000" cy="4860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noProof="0" dirty="0" smtClean="0"/>
              <a:t>Editing text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52000"/>
            <a:ext cx="936000" cy="30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FFFFFF"/>
                </a:solidFill>
              </a:defRPr>
            </a:lvl1pPr>
          </a:lstStyle>
          <a:p>
            <a:fld id="{B90F83F0-DF24-4082-B94F-C57DDCDD7068}" type="datetime1">
              <a:rPr lang="en-US" smtClean="0"/>
              <a:t>9/26/2020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52000" y="6552000"/>
            <a:ext cx="6840000" cy="30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none" baseline="0">
                <a:solidFill>
                  <a:srgbClr val="FFFFFF"/>
                </a:solidFill>
              </a:defRPr>
            </a:lvl1pPr>
          </a:lstStyle>
          <a:p>
            <a:r>
              <a:rPr lang="en-US" noProof="0" smtClean="0"/>
              <a:t>Systematically Considering Combinations of External Events in the Design Basis and the PSA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8000" y="6552000"/>
            <a:ext cx="936000" cy="30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FFFFFF"/>
                </a:solidFill>
              </a:defRPr>
            </a:lvl1pPr>
          </a:lstStyle>
          <a:p>
            <a:fld id="{7579F4A7-FA0F-402C-804D-484DB65B6725}" type="slidenum">
              <a:rPr lang="hu-HU" smtClean="0"/>
              <a:pPr/>
              <a:t>‹#›</a:t>
            </a:fld>
            <a:endParaRPr lang="hu-H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52000" y="1350000"/>
            <a:ext cx="8640000" cy="0"/>
          </a:xfrm>
          <a:prstGeom prst="line">
            <a:avLst/>
          </a:prstGeom>
          <a:ln w="19050">
            <a:solidFill>
              <a:srgbClr val="296D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Kép 1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000" y="275876"/>
            <a:ext cx="1080000" cy="42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066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b="1" kern="1200" spc="-50" baseline="0">
          <a:solidFill>
            <a:srgbClr val="296D07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AA020E"/>
        </a:buClr>
        <a:buSzPct val="100000"/>
        <a:buFont typeface="Calibri" panose="020F0502020204030204" pitchFamily="34" charset="0"/>
        <a:buChar char=" "/>
        <a:defRPr sz="2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360000" indent="-216000" algn="l" defTabSz="914400" rtl="0" eaLnBrk="1" latinLnBrk="0" hangingPunct="1">
        <a:lnSpc>
          <a:spcPct val="110000"/>
        </a:lnSpc>
        <a:spcBef>
          <a:spcPts val="800"/>
        </a:spcBef>
        <a:spcAft>
          <a:spcPts val="0"/>
        </a:spcAft>
        <a:buClr>
          <a:srgbClr val="AA020E"/>
        </a:buClr>
        <a:buSzPct val="120000"/>
        <a:buFont typeface="Arial" panose="020B0604020202020204" pitchFamily="34" charset="0"/>
        <a:buChar char="•"/>
        <a:defRPr sz="2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720000" indent="-216000" algn="l" defTabSz="914400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>
          <a:srgbClr val="AA020E"/>
        </a:buClr>
        <a:buSzPct val="120000"/>
        <a:buFont typeface="Palatino Linotype" panose="02040502050505030304" pitchFamily="18" charset="0"/>
        <a:buChar char="◦"/>
        <a:defRPr sz="22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080000" indent="-234000" algn="l" defTabSz="914400" rtl="0" eaLnBrk="1" latinLnBrk="0" hangingPunct="1">
        <a:lnSpc>
          <a:spcPct val="110000"/>
        </a:lnSpc>
        <a:spcBef>
          <a:spcPts val="400"/>
        </a:spcBef>
        <a:spcAft>
          <a:spcPts val="0"/>
        </a:spcAft>
        <a:buClr>
          <a:srgbClr val="AA020E"/>
        </a:buClr>
        <a:buSzPct val="120000"/>
        <a:buFont typeface="Wingdings" panose="05000000000000000000" pitchFamily="2" charset="2"/>
        <a:buChar char="§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1440000" indent="-216000" algn="l" defTabSz="914400" rtl="0" eaLnBrk="1" latinLnBrk="0" hangingPunct="1">
        <a:lnSpc>
          <a:spcPct val="110000"/>
        </a:lnSpc>
        <a:spcBef>
          <a:spcPts val="200"/>
        </a:spcBef>
        <a:spcAft>
          <a:spcPts val="0"/>
        </a:spcAft>
        <a:buClr>
          <a:srgbClr val="AA020E"/>
        </a:buClr>
        <a:buSzPct val="140000"/>
        <a:buFont typeface="Palatino Linotype" panose="02040502050505030304" pitchFamily="18" charset="0"/>
        <a:buChar char="▫"/>
        <a:defRPr sz="1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A Preparatory Study on and the First Analysis Steps of Systematically Considering Combinations of External Events in the Design Basis and in the PSA of NPP </a:t>
            </a:r>
            <a:r>
              <a:rPr lang="en-US" sz="4000" dirty="0" err="1" smtClean="0"/>
              <a:t>Paks</a:t>
            </a:r>
            <a:endParaRPr lang="en-US" sz="40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 smtClean="0"/>
              <a:t>Tamas</a:t>
            </a:r>
            <a:r>
              <a:rPr lang="hu-HU" dirty="0" smtClean="0"/>
              <a:t> Siklossy, Attila </a:t>
            </a:r>
            <a:r>
              <a:rPr lang="hu-HU" dirty="0" err="1" smtClean="0"/>
              <a:t>Bareith</a:t>
            </a:r>
            <a:r>
              <a:rPr lang="hu-HU" dirty="0" smtClean="0"/>
              <a:t>, </a:t>
            </a:r>
            <a:r>
              <a:rPr lang="hu-HU" dirty="0" err="1" smtClean="0"/>
              <a:t>Barnabas</a:t>
            </a:r>
            <a:r>
              <a:rPr lang="hu-HU" dirty="0" smtClean="0"/>
              <a:t> </a:t>
            </a:r>
            <a:r>
              <a:rPr lang="hu-HU" dirty="0" err="1" smtClean="0"/>
              <a:t>Toth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quarter" idx="13"/>
          </p:nvPr>
        </p:nvSpPr>
        <p:spPr>
          <a:xfrm>
            <a:off x="251619" y="5592726"/>
            <a:ext cx="8640762" cy="56327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IAEA Technical Meeting on Enhancement of Methods, Approaches and Tools for the Development and Application of </a:t>
            </a:r>
            <a:r>
              <a:rPr lang="en-US" dirty="0" smtClean="0"/>
              <a:t>P</a:t>
            </a:r>
            <a:r>
              <a:rPr lang="hu-HU" dirty="0" smtClean="0"/>
              <a:t>SA</a:t>
            </a:r>
            <a:endParaRPr lang="en-US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Online - </a:t>
            </a:r>
            <a:r>
              <a:rPr lang="en-US" dirty="0" err="1" smtClean="0"/>
              <a:t>webex</a:t>
            </a:r>
            <a:r>
              <a:rPr lang="en-US" dirty="0" smtClean="0"/>
              <a:t>, September 29 – October 2, 2019</a:t>
            </a:r>
            <a:endParaRPr lang="en-US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hu-HU" dirty="0" err="1" smtClean="0"/>
              <a:t>siklossyt</a:t>
            </a:r>
            <a:r>
              <a:rPr lang="hu-HU" dirty="0" smtClean="0"/>
              <a:t>@</a:t>
            </a:r>
            <a:r>
              <a:rPr lang="hu-HU" dirty="0" err="1" smtClean="0"/>
              <a:t>nubiki.hu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4007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A858E-DD9A-4DD6-A412-F5872F3F908A}" type="datetime1">
              <a:rPr lang="en-US" smtClean="0"/>
              <a:t>9/26/2020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Systematically Considering Combinations of External Events in the Design Basis and the PSA</a:t>
            </a:r>
            <a:endParaRPr lang="en-US" noProof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t>10</a:t>
            </a:fld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5686"/>
            <a:ext cx="9144000" cy="5026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25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999" y="252000"/>
            <a:ext cx="8120475" cy="1080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Selection of External Hazard Combinations – Possible relation types</a:t>
            </a:r>
            <a:endParaRPr lang="en-GB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1C54C-061A-4DDC-B063-2D20EBF6D3F7}" type="datetime1">
              <a:rPr lang="en-US" smtClean="0"/>
              <a:t>9/26/2020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Systematically Considering Combinations of External Events in the Design Basis and the PSA</a:t>
            </a:r>
            <a:endParaRPr lang="en-US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11</a:t>
            </a:fld>
            <a:endParaRPr lang="hu-HU" dirty="0"/>
          </a:p>
        </p:txBody>
      </p:sp>
      <p:graphicFrame>
        <p:nvGraphicFramePr>
          <p:cNvPr id="8" name="Tábláza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646084"/>
              </p:ext>
            </p:extLst>
          </p:nvPr>
        </p:nvGraphicFramePr>
        <p:xfrm>
          <a:off x="38100" y="1409701"/>
          <a:ext cx="9077325" cy="5038723"/>
        </p:xfrm>
        <a:graphic>
          <a:graphicData uri="http://schemas.openxmlformats.org/drawingml/2006/table">
            <a:tbl>
              <a:tblPr firstRow="1" firstCol="1" bandRow="1"/>
              <a:tblGrid>
                <a:gridCol w="453972"/>
                <a:gridCol w="8623353"/>
              </a:tblGrid>
              <a:tr h="405022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mbria Math"/>
                        </a:rPr>
                        <a:t>↗↙</a:t>
                      </a:r>
                      <a:endParaRPr lang="hu-HU" sz="240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15240" indent="-1524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one hazard is a prerequisite of the other hazard</a:t>
                      </a:r>
                      <a:endParaRPr lang="en-GB" sz="2000" noProof="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89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u-HU" sz="2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mbria Math"/>
                        </a:rPr>
                        <a:t>↙↗</a:t>
                      </a:r>
                      <a:endParaRPr lang="hu-HU" sz="24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one hazard may cause the other hazard, the impact mechanisms of the single hazards are similar or the same</a:t>
                      </a:r>
                      <a:endParaRPr lang="en-GB" sz="2000" noProof="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89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mbria Math"/>
                        </a:rPr>
                        <a:t>↙↗</a:t>
                      </a:r>
                      <a:endParaRPr lang="hu-HU" sz="240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one hazard may cause the other hazard, the impact mechanisms of the single hazards are different</a:t>
                      </a:r>
                      <a:endParaRPr lang="en-GB" sz="2000" noProof="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hu-HU" sz="2400" dirty="0">
                        <a:effectLst/>
                        <a:latin typeface="+mn-lt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correlated hazards, the impact mechanisms of the single hazards are similar or the same</a:t>
                      </a:r>
                      <a:endParaRPr lang="en-GB" sz="2000" noProof="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89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u-HU" sz="2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hu-HU" sz="24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correlated hazards, the impact mechanisms of the single hazards are different</a:t>
                      </a:r>
                      <a:endParaRPr lang="en-GB" sz="2000" noProof="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89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u-HU" sz="2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hu-HU" sz="24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independent hazards, the impact mechanisms of the single hazards are similar or the same</a:t>
                      </a:r>
                      <a:endParaRPr lang="en-GB" sz="2000" noProof="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89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u-HU" sz="2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hu-HU" sz="24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independent hazards, the impact mechanisms of the single hazards are different</a:t>
                      </a:r>
                      <a:endParaRPr lang="en-GB" sz="2000" noProof="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3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hu-HU" sz="2400">
                        <a:effectLst/>
                        <a:latin typeface="+mn-lt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mutually exclusive hazards</a:t>
                      </a:r>
                      <a:endParaRPr lang="en-GB" sz="2000" noProof="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370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Screening of External Hazard Combinations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2000" y="1439999"/>
            <a:ext cx="8640000" cy="5028533"/>
          </a:xfrm>
        </p:spPr>
        <p:txBody>
          <a:bodyPr>
            <a:normAutofit fontScale="92500"/>
          </a:bodyPr>
          <a:lstStyle/>
          <a:p>
            <a:pPr lvl="1"/>
            <a:r>
              <a:rPr lang="en-US" dirty="0" smtClean="0"/>
              <a:t>In general, the </a:t>
            </a:r>
            <a:r>
              <a:rPr lang="en-US" dirty="0" smtClean="0">
                <a:solidFill>
                  <a:srgbClr val="AA020E"/>
                </a:solidFill>
              </a:rPr>
              <a:t>same screening criteria as for single hazards</a:t>
            </a:r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Relation between the impact mechanisms</a:t>
            </a:r>
            <a:r>
              <a:rPr lang="en-US" dirty="0" smtClean="0"/>
              <a:t> of the single hazards:</a:t>
            </a:r>
          </a:p>
          <a:p>
            <a:pPr lvl="2"/>
            <a:r>
              <a:rPr lang="en-US" dirty="0" smtClean="0"/>
              <a:t>similar or the same (e.g. wind &amp; snow to structures):</a:t>
            </a:r>
          </a:p>
          <a:p>
            <a:pPr lvl="3"/>
            <a:r>
              <a:rPr lang="en-US" dirty="0" smtClean="0"/>
              <a:t>hazards affect the same SSCs amplifying one another’s effects</a:t>
            </a:r>
          </a:p>
          <a:p>
            <a:pPr lvl="3"/>
            <a:r>
              <a:rPr lang="en-US" dirty="0" smtClean="0"/>
              <a:t>resistance against the combined load has to be assessed</a:t>
            </a:r>
          </a:p>
          <a:p>
            <a:pPr lvl="2"/>
            <a:r>
              <a:rPr lang="en-US" dirty="0" smtClean="0"/>
              <a:t>different (e.g. wind &amp; high temperature)</a:t>
            </a:r>
          </a:p>
          <a:p>
            <a:pPr lvl="3"/>
            <a:r>
              <a:rPr lang="en-US" dirty="0" smtClean="0"/>
              <a:t>hazards do not affect the same SSCs or not with the same mechanisms</a:t>
            </a:r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Hazard combinations specific screening criteria:</a:t>
            </a:r>
          </a:p>
          <a:p>
            <a:pPr lvl="2"/>
            <a:r>
              <a:rPr lang="en-US" dirty="0" smtClean="0"/>
              <a:t>hazards are mutually exclusive</a:t>
            </a:r>
          </a:p>
          <a:p>
            <a:pPr lvl="2"/>
            <a:r>
              <a:rPr lang="en-US" dirty="0" smtClean="0"/>
              <a:t>definition of a single hazard incorporates the other single hazard</a:t>
            </a:r>
          </a:p>
          <a:p>
            <a:pPr lvl="2"/>
            <a:r>
              <a:rPr lang="en-US" dirty="0" smtClean="0"/>
              <a:t>the impact of the hazard combination is not more severe than the effect of the more powerful hazard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1C54C-061A-4DDC-B063-2D20EBF6D3F7}" type="datetime1">
              <a:rPr lang="en-US" smtClean="0"/>
              <a:t>9/26/2020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Systematically Considering Combinations of External Events in the Design Basis and the PSA</a:t>
            </a:r>
            <a:endParaRPr lang="en-US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12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8466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Screened-in Combinations of External Hazards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en-US" dirty="0" smtClean="0">
                <a:solidFill>
                  <a:srgbClr val="AA020E"/>
                </a:solidFill>
              </a:rPr>
              <a:t>storm</a:t>
            </a:r>
            <a:r>
              <a:rPr lang="en-US" dirty="0" smtClean="0"/>
              <a:t>: high wind and extreme precipitation and thunder</a:t>
            </a:r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snowstorm</a:t>
            </a:r>
            <a:r>
              <a:rPr lang="en-US" dirty="0" smtClean="0"/>
              <a:t>: high wind and extreme snow</a:t>
            </a:r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extremely high temperature conditions</a:t>
            </a:r>
            <a:r>
              <a:rPr lang="en-US" dirty="0" smtClean="0"/>
              <a:t>: extremely high air temperature and high Danube water temperature</a:t>
            </a:r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extremely low temperature conditions</a:t>
            </a:r>
            <a:r>
              <a:rPr lang="en-US" dirty="0" smtClean="0"/>
              <a:t>: extremely low air temperature and surface ice on the Danube (and icing and snow)</a:t>
            </a:r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earthquake and soil liquefaction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earthquake</a:t>
            </a:r>
            <a:r>
              <a:rPr lang="en-US" dirty="0" smtClean="0"/>
              <a:t> and extremely high or low </a:t>
            </a:r>
            <a:r>
              <a:rPr lang="en-US" dirty="0" smtClean="0">
                <a:solidFill>
                  <a:srgbClr val="AA020E"/>
                </a:solidFill>
              </a:rPr>
              <a:t>air temperature</a:t>
            </a:r>
            <a:r>
              <a:rPr lang="en-US" dirty="0" smtClean="0"/>
              <a:t> (independent)</a:t>
            </a:r>
          </a:p>
          <a:p>
            <a:pPr lvl="1"/>
            <a:r>
              <a:rPr lang="en-US" dirty="0" smtClean="0"/>
              <a:t>simultaneous </a:t>
            </a:r>
            <a:r>
              <a:rPr lang="en-US" dirty="0" smtClean="0">
                <a:solidFill>
                  <a:srgbClr val="AA020E"/>
                </a:solidFill>
              </a:rPr>
              <a:t>accident in nearby industrial facilities</a:t>
            </a:r>
            <a:r>
              <a:rPr lang="en-US" dirty="0" smtClean="0"/>
              <a:t> that handle dangerous chemical substances (due to a common root cause)</a:t>
            </a:r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extreme meteorological conditions and handling of dangerous substances </a:t>
            </a:r>
            <a:r>
              <a:rPr lang="en-US" dirty="0" smtClean="0"/>
              <a:t>(the meteorological conditions may have a significant impact on the dispersion of dangerous substances)</a:t>
            </a:r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1C54C-061A-4DDC-B063-2D20EBF6D3F7}" type="datetime1">
              <a:rPr lang="en-US" smtClean="0"/>
              <a:t>9/26/2020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Systematically Considering Combinations of External Events in the Design Basis and the PSA</a:t>
            </a:r>
            <a:endParaRPr lang="en-US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13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9102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Probabilistic Hazard Assessment</a:t>
            </a:r>
            <a:endParaRPr lang="hu-H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252000" y="1440000"/>
                <a:ext cx="8640000" cy="5053933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 smtClean="0"/>
                  <a:t>Frequency-magnitude </a:t>
                </a:r>
                <a:r>
                  <a:rPr lang="en-US" dirty="0"/>
                  <a:t>relationship for different magnitudes of </a:t>
                </a:r>
                <a:r>
                  <a:rPr lang="en-US" dirty="0" smtClean="0"/>
                  <a:t>load combinations</a:t>
                </a:r>
                <a:endParaRPr lang="en-US" dirty="0"/>
              </a:p>
              <a:p>
                <a:pPr lvl="1"/>
                <a:r>
                  <a:rPr lang="en-US" dirty="0" smtClean="0">
                    <a:solidFill>
                      <a:srgbClr val="AA020E"/>
                    </a:solidFill>
                  </a:rPr>
                  <a:t>combination </a:t>
                </a:r>
                <a:r>
                  <a:rPr lang="en-US" dirty="0">
                    <a:solidFill>
                      <a:srgbClr val="AA020E"/>
                    </a:solidFill>
                  </a:rPr>
                  <a:t>of dependent </a:t>
                </a:r>
                <a:r>
                  <a:rPr lang="en-US" dirty="0" smtClean="0">
                    <a:solidFill>
                      <a:srgbClr val="AA020E"/>
                    </a:solidFill>
                  </a:rPr>
                  <a:t>hazards</a:t>
                </a:r>
                <a:r>
                  <a:rPr lang="en-US" dirty="0" smtClean="0"/>
                  <a:t> </a:t>
                </a:r>
                <a:r>
                  <a:rPr lang="en-US" dirty="0"/>
                  <a:t>– causal connection</a:t>
                </a:r>
                <a:endParaRPr lang="en-US" dirty="0">
                  <a:solidFill>
                    <a:srgbClr val="AA020E"/>
                  </a:solidFill>
                </a:endParaRPr>
              </a:p>
              <a:p>
                <a:pPr lvl="2"/>
                <a:r>
                  <a:rPr lang="en-US" dirty="0" smtClean="0">
                    <a:solidFill>
                      <a:srgbClr val="AA020E"/>
                    </a:solidFill>
                  </a:rPr>
                  <a:t>consequential hazards </a:t>
                </a:r>
                <a:r>
                  <a:rPr lang="en-US" dirty="0" smtClean="0"/>
                  <a:t>– </a:t>
                </a:r>
                <a:r>
                  <a:rPr lang="en-US" dirty="0"/>
                  <a:t>cause-effect </a:t>
                </a:r>
                <a:r>
                  <a:rPr lang="en-US" dirty="0" smtClean="0"/>
                  <a:t>relation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1,2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𝜆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·</m:t>
                    </m:r>
                    <m:r>
                      <a:rPr lang="en-US" b="0" i="1" smtClean="0">
                        <a:latin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</a:rPr>
                      <m:t>(2 </m:t>
                    </m:r>
                    <m:r>
                      <m:rPr>
                        <m:sty m:val="p"/>
                      </m:rPr>
                      <a:rPr lang="en-US" b="0" i="1" smtClean="0">
                        <a:latin typeface="Cambria Math"/>
                        <a:ea typeface="Cambria Math"/>
                      </a:rPr>
                      <m:t>Ι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1)</m:t>
                    </m:r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>
                    <a:solidFill>
                      <a:srgbClr val="AA020E"/>
                    </a:solidFill>
                  </a:rPr>
                  <a:t>correlated hazards</a:t>
                </a:r>
                <a:r>
                  <a:rPr lang="en-US" dirty="0" smtClean="0"/>
                  <a:t> </a:t>
                </a:r>
                <a:r>
                  <a:rPr lang="en-US" dirty="0"/>
                  <a:t>– </a:t>
                </a:r>
                <a:r>
                  <a:rPr lang="en-US" dirty="0" smtClean="0"/>
                  <a:t>common root cause correlation has to be determined</a:t>
                </a:r>
              </a:p>
              <a:p>
                <a:pPr lvl="3"/>
                <a:r>
                  <a:rPr lang="en-US" dirty="0" smtClean="0"/>
                  <a:t>hazard curve (surface) development, e.g. multivariate extreme value theory for meteorological hazards</a:t>
                </a:r>
              </a:p>
              <a:p>
                <a:pPr lvl="3"/>
                <a:r>
                  <a:rPr lang="en-US" dirty="0" smtClean="0"/>
                  <a:t>current practice: </a:t>
                </a:r>
                <a:r>
                  <a:rPr lang="en-US" dirty="0"/>
                  <a:t>hazard occurrence frequencies </a:t>
                </a:r>
                <a:r>
                  <a:rPr lang="en-US" dirty="0" smtClean="0"/>
                  <a:t>for predefined combinations of load intensity</a:t>
                </a:r>
                <a:endParaRPr lang="en-US" dirty="0"/>
              </a:p>
              <a:p>
                <a:pPr lvl="1"/>
                <a:r>
                  <a:rPr lang="en-US" dirty="0" smtClean="0">
                    <a:solidFill>
                      <a:srgbClr val="AA020E"/>
                    </a:solidFill>
                  </a:rPr>
                  <a:t>combination </a:t>
                </a:r>
                <a:r>
                  <a:rPr lang="en-US" dirty="0">
                    <a:solidFill>
                      <a:srgbClr val="AA020E"/>
                    </a:solidFill>
                  </a:rPr>
                  <a:t>of independent hazards</a:t>
                </a:r>
                <a:r>
                  <a:rPr lang="en-US" dirty="0" smtClean="0">
                    <a:solidFill>
                      <a:srgbClr val="AA020E"/>
                    </a:solidFill>
                  </a:rPr>
                  <a:t> (high occurrence </a:t>
                </a:r>
                <a:r>
                  <a:rPr lang="en-US" dirty="0">
                    <a:solidFill>
                      <a:srgbClr val="AA020E"/>
                    </a:solidFill>
                  </a:rPr>
                  <a:t>f</a:t>
                </a:r>
                <a:r>
                  <a:rPr lang="en-US" dirty="0" smtClean="0">
                    <a:solidFill>
                      <a:srgbClr val="AA020E"/>
                    </a:solidFill>
                  </a:rPr>
                  <a:t>req. or long-lasting event)</a:t>
                </a:r>
                <a:endParaRPr lang="en-US" dirty="0">
                  <a:solidFill>
                    <a:srgbClr val="AA020E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𝑁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  <m:r>
                          <a:rPr lang="en-US" i="1">
                            <a:latin typeface="Cambria Math"/>
                          </a:rPr>
                          <m:t>)</m:t>
                        </m:r>
                        <m:nary>
                          <m:naryPr>
                            <m:limLoc m:val="undOvr"/>
                            <m:ctrlPr>
                              <a:rPr lang="en-US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  <m:r>
                              <a:rPr lang="en-US" i="1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sup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latin typeface="Cambria Math"/>
                              </a:rPr>
                              <m:t>(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)</m:t>
                            </m:r>
                            <m:box>
                              <m:boxPr>
                                <m:diff m:val="on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boxPr>
                              <m:e>
                                <m:box>
                                  <m:boxPr>
                                    <m:diff m:val="on"/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box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𝑑𝑥</m:t>
                                    </m:r>
                                  </m:e>
                                </m:box>
                                <m:r>
                                  <a:rPr lang="en-US" i="1">
                                    <a:latin typeface="Cambria Math"/>
                                  </a:rPr>
                                  <m:t>𝑑𝑦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+</m:t>
                                </m:r>
                              </m:e>
                            </m:box>
                          </m:e>
                        </m:nary>
                      </m:e>
                    </m:nary>
                    <m:nary>
                      <m:naryPr>
                        <m:limLoc m:val="undOvr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𝑁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)</m:t>
                        </m:r>
                        <m:nary>
                          <m:naryPr>
                            <m:limLoc m:val="undOvr"/>
                            <m:ctrlPr>
                              <a:rPr lang="en-US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sup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i="1">
                                <a:latin typeface="Cambria Math"/>
                              </a:rPr>
                              <m:t>(</m:t>
                            </m:r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  <m:r>
                              <a:rPr lang="en-US" i="1">
                                <a:latin typeface="Cambria Math"/>
                              </a:rPr>
                              <m:t>)</m:t>
                            </m:r>
                            <m:box>
                              <m:boxPr>
                                <m:diff m:val="on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boxPr>
                              <m:e>
                                <m:box>
                                  <m:boxPr>
                                    <m:diff m:val="on"/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box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𝑑𝑦</m:t>
                                    </m:r>
                                  </m:e>
                                </m:box>
                                <m:r>
                                  <a:rPr lang="en-US" i="1">
                                    <a:latin typeface="Cambria Math"/>
                                  </a:rPr>
                                  <m:t>𝑑𝑥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𝑃</m:t>
                                </m:r>
                              </m:e>
                            </m:box>
                          </m:e>
                        </m:nary>
                      </m:e>
                    </m:nary>
                  </m:oMath>
                </a14:m>
                <a:endParaRPr lang="en-US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𝑃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𝑁</m:t>
                    </m:r>
                    <m:r>
                      <a:rPr lang="en-US" i="1">
                        <a:latin typeface="Cambria Math"/>
                      </a:rPr>
                      <m:t>·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𝜆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·</m:t>
                        </m:r>
                        <m:r>
                          <a:rPr lang="en-US" i="1">
                            <a:latin typeface="Cambria Math"/>
                          </a:rPr>
                          <m:t>𝜆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·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𝜆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	 occurrence frequency of event </a:t>
                </a:r>
                <a:r>
                  <a:rPr lang="en-US" i="1" dirty="0" err="1" smtClean="0"/>
                  <a:t>i</a:t>
                </a:r>
                <a:r>
                  <a:rPr lang="en-US" dirty="0" smtClean="0"/>
                  <a:t> </a:t>
                </a:r>
                <a:r>
                  <a:rPr lang="en-US" dirty="0"/>
                  <a:t>[1/a</a:t>
                </a:r>
                <a:r>
                  <a:rPr lang="en-US" dirty="0" smtClean="0"/>
                  <a:t>]</a:t>
                </a:r>
                <a:endParaRPr lang="en-US" dirty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	 duration of event </a:t>
                </a:r>
                <a:r>
                  <a:rPr lang="en-US" i="1" dirty="0" err="1" smtClean="0"/>
                  <a:t>i</a:t>
                </a:r>
                <a:r>
                  <a:rPr lang="en-US" dirty="0" smtClean="0"/>
                  <a:t> </a:t>
                </a:r>
                <a:r>
                  <a:rPr lang="en-US" dirty="0"/>
                  <a:t>[year</a:t>
                </a:r>
                <a:r>
                  <a:rPr lang="en-US" dirty="0" smtClean="0"/>
                  <a:t>]</a:t>
                </a:r>
                <a:endParaRPr lang="en-US" dirty="0"/>
              </a:p>
              <a:p>
                <a:pPr lvl="2"/>
                <a:r>
                  <a:rPr lang="en-US" i="1" dirty="0"/>
                  <a:t>N</a:t>
                </a:r>
                <a:r>
                  <a:rPr lang="en-US" dirty="0"/>
                  <a:t>	 duration (within a year) when </a:t>
                </a:r>
                <a:r>
                  <a:rPr lang="en-US" dirty="0" smtClean="0"/>
                  <a:t>both events can </a:t>
                </a:r>
                <a:r>
                  <a:rPr lang="en-US" dirty="0"/>
                  <a:t>occur simultaneously [year</a:t>
                </a:r>
                <a:r>
                  <a:rPr lang="en-US" dirty="0" smtClean="0"/>
                  <a:t>]</a:t>
                </a:r>
                <a:endParaRPr lang="en-US" dirty="0"/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2000" y="1440000"/>
                <a:ext cx="8640000" cy="5053933"/>
              </a:xfrm>
              <a:blipFill rotWithShape="1">
                <a:blip r:embed="rId2"/>
                <a:stretch>
                  <a:fillRect l="-635" t="-1568" r="-1904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1C54C-061A-4DDC-B063-2D20EBF6D3F7}" type="datetime1">
              <a:rPr lang="en-US" smtClean="0"/>
              <a:t>9/26/2020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Systematically Considering Combinations of External Events in the Design Basis and the PSA</a:t>
            </a:r>
            <a:endParaRPr lang="en-US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14</a:t>
            </a:fld>
            <a:endParaRPr lang="hu-HU" dirty="0"/>
          </a:p>
        </p:txBody>
      </p:sp>
      <p:pic>
        <p:nvPicPr>
          <p:cNvPr id="8" name="Kép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00" y="1413525"/>
            <a:ext cx="5232400" cy="480906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Kép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425" y="1413525"/>
            <a:ext cx="5689600" cy="48090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8762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999" y="252000"/>
            <a:ext cx="8748068" cy="10800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Plant Response and Fragility Analysis</a:t>
            </a:r>
            <a:r>
              <a:rPr lang="hu-HU" sz="3400" dirty="0" smtClean="0"/>
              <a:t>,</a:t>
            </a:r>
            <a:r>
              <a:rPr lang="en-US" sz="3400" dirty="0" smtClean="0"/>
              <a:t/>
            </a:r>
            <a:br>
              <a:rPr lang="en-US" sz="3400" dirty="0" smtClean="0"/>
            </a:br>
            <a:r>
              <a:rPr lang="en-US" sz="3400" dirty="0" smtClean="0"/>
              <a:t>Event Logic Modeling, Risk Quantification</a:t>
            </a:r>
            <a:endParaRPr lang="en-US" sz="3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dirty="0" smtClean="0">
                <a:solidFill>
                  <a:srgbClr val="AA020E"/>
                </a:solidFill>
              </a:rPr>
              <a:t>Plant response and fragility analysis</a:t>
            </a:r>
          </a:p>
          <a:p>
            <a:pPr lvl="2"/>
            <a:r>
              <a:rPr lang="en-US" dirty="0" smtClean="0"/>
              <a:t>which SSCs are challenged and how to characterize the vulnerability</a:t>
            </a:r>
          </a:p>
          <a:p>
            <a:pPr lvl="2"/>
            <a:r>
              <a:rPr lang="en-US" dirty="0" smtClean="0"/>
              <a:t>ideally: probability of failure for different levels of load combinations by means of </a:t>
            </a:r>
            <a:r>
              <a:rPr lang="en-US" dirty="0" smtClean="0">
                <a:solidFill>
                  <a:srgbClr val="AA020E"/>
                </a:solidFill>
              </a:rPr>
              <a:t>fragility surfaces</a:t>
            </a:r>
          </a:p>
          <a:p>
            <a:pPr lvl="2"/>
            <a:r>
              <a:rPr lang="en-US" dirty="0" smtClean="0"/>
              <a:t>current practice: fragility for </a:t>
            </a:r>
            <a:r>
              <a:rPr lang="en-US" dirty="0" smtClean="0">
                <a:solidFill>
                  <a:srgbClr val="AA020E"/>
                </a:solidFill>
              </a:rPr>
              <a:t>predefined combinations of load intensity</a:t>
            </a:r>
          </a:p>
          <a:p>
            <a:pPr lvl="2"/>
            <a:r>
              <a:rPr lang="en-US" dirty="0" smtClean="0">
                <a:solidFill>
                  <a:srgbClr val="AA020E"/>
                </a:solidFill>
              </a:rPr>
              <a:t>relation between the impact mechanisms</a:t>
            </a:r>
            <a:r>
              <a:rPr lang="en-US" dirty="0" smtClean="0"/>
              <a:t> of the single hazards is decisive</a:t>
            </a:r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Event logic modeling and risk quantification</a:t>
            </a:r>
          </a:p>
          <a:p>
            <a:pPr lvl="2"/>
            <a:r>
              <a:rPr lang="en-US" dirty="0" smtClean="0"/>
              <a:t>approach is similar to that of the single hazards PSA</a:t>
            </a:r>
          </a:p>
          <a:p>
            <a:pPr lvl="2"/>
            <a:r>
              <a:rPr lang="en-US" dirty="0" smtClean="0"/>
              <a:t>assessment of plant transients, degradation of mitigation systems induced by hazard combination, impact on the conditions of human interactions/responses</a:t>
            </a:r>
          </a:p>
          <a:p>
            <a:pPr lvl="2"/>
            <a:r>
              <a:rPr lang="en-US" dirty="0" smtClean="0"/>
              <a:t>random SSC failures and human failure events considered too</a:t>
            </a:r>
            <a:endParaRPr lang="en-US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1C54C-061A-4DDC-B063-2D20EBF6D3F7}" type="datetime1">
              <a:rPr lang="en-US" smtClean="0"/>
              <a:t>9/26/2020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Systematically Considering Combinations of External Events in the Design Basis and the PSA</a:t>
            </a:r>
            <a:endParaRPr lang="en-US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15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3927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44000" lvl="1" indent="0">
              <a:buNone/>
            </a:pPr>
            <a:r>
              <a:rPr lang="en-US" dirty="0" smtClean="0"/>
              <a:t>As a preparatory step to systematically identify and assess the combinations of external hazards for the </a:t>
            </a:r>
            <a:r>
              <a:rPr lang="en-US" dirty="0" err="1" smtClean="0"/>
              <a:t>Paks</a:t>
            </a:r>
            <a:r>
              <a:rPr lang="en-US" dirty="0" smtClean="0"/>
              <a:t> NPP:</a:t>
            </a:r>
          </a:p>
          <a:p>
            <a:pPr lvl="1"/>
            <a:r>
              <a:rPr lang="en-US" dirty="0" smtClean="0"/>
              <a:t>the regulations and recommendations have been </a:t>
            </a:r>
            <a:r>
              <a:rPr lang="en-US" dirty="0" err="1" smtClean="0"/>
              <a:t>thorougly</a:t>
            </a:r>
            <a:r>
              <a:rPr lang="en-US" dirty="0" smtClean="0"/>
              <a:t> reviewed</a:t>
            </a:r>
          </a:p>
          <a:p>
            <a:pPr lvl="1"/>
            <a:r>
              <a:rPr lang="en-US" dirty="0" smtClean="0"/>
              <a:t>the available methodologies have been studied and evaluated</a:t>
            </a:r>
          </a:p>
          <a:p>
            <a:pPr lvl="1"/>
            <a:r>
              <a:rPr lang="en-US" dirty="0" smtClean="0"/>
              <a:t>analysis practices applied in Hungary have been examined</a:t>
            </a:r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a proposal has been developed for the technical tasks and the schedule thereof to identify combinations of external hazards and assess the effects of such hazards on NPP safety</a:t>
            </a:r>
          </a:p>
          <a:p>
            <a:pPr marL="144000" lvl="1" indent="0">
              <a:buNone/>
            </a:pPr>
            <a:r>
              <a:rPr lang="en-US" dirty="0" smtClean="0"/>
              <a:t>The assessment of external hazard combinations has been started in 2019 and is planned to be finished in 2022.</a:t>
            </a:r>
          </a:p>
          <a:p>
            <a:pPr marL="144000" lvl="1" indent="0">
              <a:buNone/>
            </a:pPr>
            <a:r>
              <a:rPr lang="en-US" dirty="0" smtClean="0"/>
              <a:t>Selection and screening of external hazard combinations performed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1C54C-061A-4DDC-B063-2D20EBF6D3F7}" type="datetime1">
              <a:rPr lang="en-US" smtClean="0"/>
              <a:t>9/26/2020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Systematically Considering Combinations of External Events in the Design Basis and the PSA</a:t>
            </a:r>
            <a:endParaRPr lang="en-US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16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4445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your attention!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39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Introduction</a:t>
            </a:r>
          </a:p>
          <a:p>
            <a:pPr lvl="1"/>
            <a:r>
              <a:rPr lang="en-US" dirty="0" smtClean="0"/>
              <a:t>Overview of the publically available literature</a:t>
            </a:r>
          </a:p>
          <a:p>
            <a:pPr lvl="1"/>
            <a:r>
              <a:rPr lang="en-US" dirty="0" smtClean="0"/>
              <a:t>A critical review of current Hungarian practices</a:t>
            </a:r>
          </a:p>
          <a:p>
            <a:pPr lvl="1"/>
            <a:r>
              <a:rPr lang="en-US" dirty="0" smtClean="0"/>
              <a:t>Proposed technical tasks in details considering hazard combinations in the design basis and PSA</a:t>
            </a:r>
          </a:p>
          <a:p>
            <a:pPr lvl="1"/>
            <a:r>
              <a:rPr lang="en-US" dirty="0" smtClean="0"/>
              <a:t>Achievements in selection and screening of external hazard combinations</a:t>
            </a:r>
          </a:p>
          <a:p>
            <a:pPr lvl="1"/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7A647-043A-48BE-8A7B-A724AF9B22CA}" type="datetime1">
              <a:rPr lang="en-US" smtClean="0"/>
              <a:t>9/26/2020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Systematically Considering Combinations of External Events in the Design Basis and the PSA</a:t>
            </a:r>
            <a:endParaRPr lang="en-US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2747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2000" y="1439999"/>
            <a:ext cx="8640000" cy="5065576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dirty="0" smtClean="0"/>
              <a:t>Mostly single external hazards have been considered in the definition of the design basis for the </a:t>
            </a:r>
            <a:r>
              <a:rPr lang="en-US" dirty="0" err="1" smtClean="0"/>
              <a:t>Paks</a:t>
            </a:r>
            <a:r>
              <a:rPr lang="en-US" dirty="0" smtClean="0"/>
              <a:t> NPP in Hungary</a:t>
            </a:r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Motivation</a:t>
            </a:r>
            <a:r>
              <a:rPr lang="en-US" dirty="0" smtClean="0"/>
              <a:t> of assessing the impact of hazard combinations on NPP safety</a:t>
            </a:r>
          </a:p>
          <a:p>
            <a:pPr lvl="2"/>
            <a:r>
              <a:rPr lang="en-US" dirty="0" smtClean="0"/>
              <a:t>Requirements laid down in Hungarian Nuclear Safety Codes and international recommendations</a:t>
            </a:r>
          </a:p>
          <a:p>
            <a:pPr lvl="2"/>
            <a:r>
              <a:rPr lang="en-US" dirty="0" smtClean="0"/>
              <a:t>Lessons learnt from the </a:t>
            </a:r>
            <a:r>
              <a:rPr lang="en-US" dirty="0" err="1" smtClean="0"/>
              <a:t>Fukusima</a:t>
            </a:r>
            <a:r>
              <a:rPr lang="en-US" dirty="0" smtClean="0"/>
              <a:t> </a:t>
            </a:r>
            <a:r>
              <a:rPr lang="en-US" dirty="0" err="1" smtClean="0"/>
              <a:t>Dai-ichi</a:t>
            </a:r>
            <a:r>
              <a:rPr lang="en-US" dirty="0" smtClean="0"/>
              <a:t> accident</a:t>
            </a:r>
          </a:p>
          <a:p>
            <a:pPr lvl="2"/>
            <a:r>
              <a:rPr lang="en-US" dirty="0" smtClean="0"/>
              <a:t>International/national R&amp;D programs</a:t>
            </a:r>
          </a:p>
          <a:p>
            <a:pPr lvl="1"/>
            <a:r>
              <a:rPr lang="en-US" dirty="0" smtClean="0"/>
              <a:t>According to a corrective measure of the PSR of the </a:t>
            </a:r>
            <a:r>
              <a:rPr lang="en-US" dirty="0" err="1" smtClean="0"/>
              <a:t>Paks</a:t>
            </a:r>
            <a:r>
              <a:rPr lang="en-US" dirty="0" smtClean="0"/>
              <a:t> NPP in 2017:</a:t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 smtClean="0">
                <a:solidFill>
                  <a:srgbClr val="AA020E"/>
                </a:solidFill>
              </a:rPr>
              <a:t>systematic survey</a:t>
            </a:r>
            <a:r>
              <a:rPr lang="en-US" dirty="0" smtClean="0"/>
              <a:t> and assessment should be performed to:</a:t>
            </a:r>
          </a:p>
          <a:p>
            <a:pPr lvl="2"/>
            <a:r>
              <a:rPr lang="en-US" dirty="0" smtClean="0">
                <a:solidFill>
                  <a:srgbClr val="AA020E"/>
                </a:solidFill>
              </a:rPr>
              <a:t>identify</a:t>
            </a:r>
            <a:r>
              <a:rPr lang="en-US" dirty="0" smtClean="0"/>
              <a:t> and characterize external hazard combinations</a:t>
            </a:r>
          </a:p>
          <a:p>
            <a:pPr lvl="2"/>
            <a:r>
              <a:rPr lang="en-US" dirty="0" smtClean="0"/>
              <a:t>assess the effects of hazard combinations on NPP safety:</a:t>
            </a:r>
          </a:p>
          <a:p>
            <a:pPr lvl="3"/>
            <a:r>
              <a:rPr lang="en-US" dirty="0" smtClean="0"/>
              <a:t>the </a:t>
            </a:r>
            <a:r>
              <a:rPr lang="en-US" dirty="0" smtClean="0">
                <a:solidFill>
                  <a:srgbClr val="AA020E"/>
                </a:solidFill>
              </a:rPr>
              <a:t>adequacy of protection</a:t>
            </a:r>
            <a:r>
              <a:rPr lang="en-US" dirty="0" smtClean="0"/>
              <a:t> against hazard combinations to be included in the design basis has to be justified</a:t>
            </a:r>
          </a:p>
          <a:p>
            <a:pPr lvl="3"/>
            <a:r>
              <a:rPr lang="en-US" dirty="0" smtClean="0"/>
              <a:t>the </a:t>
            </a:r>
            <a:r>
              <a:rPr lang="en-US" dirty="0" smtClean="0">
                <a:solidFill>
                  <a:srgbClr val="AA020E"/>
                </a:solidFill>
              </a:rPr>
              <a:t>residual risk</a:t>
            </a:r>
            <a:r>
              <a:rPr lang="en-US" dirty="0" smtClean="0"/>
              <a:t> due to beyond design basis load combinations has to be quantified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AA020E"/>
                </a:solidFill>
              </a:rPr>
              <a:t>technical tasks and the schedule thereof</a:t>
            </a:r>
            <a:r>
              <a:rPr lang="en-US" dirty="0" smtClean="0"/>
              <a:t> had to be worked out first.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1C54C-061A-4DDC-B063-2D20EBF6D3F7}" type="datetime1">
              <a:rPr lang="en-US" smtClean="0"/>
              <a:t>9/26/2020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Systematically Considering Combinations of External Events in the Design Basis and the PSA</a:t>
            </a:r>
            <a:endParaRPr lang="en-US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3354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Overview of the Publically Available </a:t>
            </a:r>
            <a:r>
              <a:rPr lang="en-US" dirty="0" smtClean="0"/>
              <a:t>Literature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2000" y="1439999"/>
            <a:ext cx="8640000" cy="5024595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Hungarian regulations: </a:t>
            </a:r>
            <a:r>
              <a:rPr lang="en-US" dirty="0" smtClean="0">
                <a:solidFill>
                  <a:srgbClr val="AA020E"/>
                </a:solidFill>
              </a:rPr>
              <a:t>NSC</a:t>
            </a:r>
          </a:p>
          <a:p>
            <a:pPr lvl="1"/>
            <a:r>
              <a:rPr lang="en-US" dirty="0" smtClean="0"/>
              <a:t>International recommendations: </a:t>
            </a:r>
            <a:r>
              <a:rPr lang="en-US" dirty="0" smtClean="0">
                <a:solidFill>
                  <a:srgbClr val="AA020E"/>
                </a:solidFill>
              </a:rPr>
              <a:t>WENRA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AA020E"/>
                </a:solidFill>
              </a:rPr>
              <a:t>IAEA</a:t>
            </a:r>
          </a:p>
          <a:p>
            <a:pPr lvl="1"/>
            <a:r>
              <a:rPr lang="en-US" dirty="0" smtClean="0"/>
              <a:t>Swedish Nuclear Inspectorate: </a:t>
            </a:r>
            <a:r>
              <a:rPr lang="en-US" dirty="0" smtClean="0">
                <a:solidFill>
                  <a:srgbClr val="AA020E"/>
                </a:solidFill>
              </a:rPr>
              <a:t>SKI Report 02:27</a:t>
            </a:r>
            <a:r>
              <a:rPr lang="en-US" dirty="0" smtClean="0"/>
              <a:t> (2003)</a:t>
            </a:r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EPRI</a:t>
            </a:r>
            <a:r>
              <a:rPr lang="en-US" dirty="0" smtClean="0"/>
              <a:t>: Identification of External Hazards for Analysis in Probabilistic Risk Assessment (Update 2015)</a:t>
            </a:r>
          </a:p>
          <a:p>
            <a:pPr lvl="1"/>
            <a:r>
              <a:rPr lang="en-US" dirty="0" smtClean="0"/>
              <a:t>Technical reports developed in the </a:t>
            </a:r>
            <a:r>
              <a:rPr lang="en-US" dirty="0" smtClean="0">
                <a:solidFill>
                  <a:srgbClr val="AA020E"/>
                </a:solidFill>
              </a:rPr>
              <a:t>ASAMPSA_E</a:t>
            </a:r>
            <a:r>
              <a:rPr lang="en-US" dirty="0" smtClean="0"/>
              <a:t> project</a:t>
            </a:r>
          </a:p>
          <a:p>
            <a:pPr lvl="1"/>
            <a:r>
              <a:rPr lang="en-US" dirty="0" smtClean="0"/>
              <a:t>A WGRISK task and the corresponding questionnaire on external hazards PSA (2007)</a:t>
            </a:r>
          </a:p>
          <a:p>
            <a:pPr lvl="1"/>
            <a:r>
              <a:rPr lang="en-US" dirty="0" smtClean="0"/>
              <a:t>Technical articles on national assessments, e.g.:</a:t>
            </a:r>
          </a:p>
          <a:p>
            <a:pPr lvl="2"/>
            <a:r>
              <a:rPr lang="en-US" dirty="0" smtClean="0">
                <a:solidFill>
                  <a:srgbClr val="AA020E"/>
                </a:solidFill>
              </a:rPr>
              <a:t>GRS</a:t>
            </a:r>
            <a:r>
              <a:rPr lang="en-US" dirty="0" smtClean="0"/>
              <a:t> on screening of hazard combinations</a:t>
            </a:r>
          </a:p>
          <a:p>
            <a:pPr lvl="2"/>
            <a:r>
              <a:rPr lang="en-US" dirty="0" smtClean="0"/>
              <a:t>External hazard combinations PSA for </a:t>
            </a:r>
            <a:r>
              <a:rPr lang="en-US" dirty="0" smtClean="0">
                <a:solidFill>
                  <a:srgbClr val="C00000"/>
                </a:solidFill>
              </a:rPr>
              <a:t>NPP </a:t>
            </a:r>
            <a:r>
              <a:rPr lang="en-US" dirty="0" err="1" smtClean="0">
                <a:solidFill>
                  <a:srgbClr val="C00000"/>
                </a:solidFill>
              </a:rPr>
              <a:t>Hanhikivi</a:t>
            </a:r>
            <a:endParaRPr lang="en-US" dirty="0" smtClean="0">
              <a:solidFill>
                <a:srgbClr val="C00000"/>
              </a:solidFill>
            </a:endParaRPr>
          </a:p>
          <a:p>
            <a:pPr lvl="1"/>
            <a:r>
              <a:rPr lang="en-US" dirty="0" smtClean="0"/>
              <a:t>Methodological documents on </a:t>
            </a:r>
            <a:r>
              <a:rPr lang="en-US" dirty="0" smtClean="0">
                <a:solidFill>
                  <a:srgbClr val="AA020E"/>
                </a:solidFill>
              </a:rPr>
              <a:t>multivariate distribution functions</a:t>
            </a:r>
            <a:endParaRPr lang="en-US" dirty="0">
              <a:solidFill>
                <a:srgbClr val="AA020E"/>
              </a:solidFill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1C54C-061A-4DDC-B063-2D20EBF6D3F7}" type="datetime1">
              <a:rPr lang="en-US" smtClean="0"/>
              <a:t>9/26/2020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Systematically Considering Combinations of External Events in the Design Basis and the PSA</a:t>
            </a:r>
            <a:endParaRPr lang="en-US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618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Critical Review of Current Hungarian Practices – Design Basis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2000" y="1440000"/>
            <a:ext cx="8640000" cy="5017950"/>
          </a:xfrm>
        </p:spPr>
        <p:txBody>
          <a:bodyPr>
            <a:normAutofit fontScale="62500" lnSpcReduction="20000"/>
          </a:bodyPr>
          <a:lstStyle/>
          <a:p>
            <a:pPr marL="449263" lvl="1" indent="-306388">
              <a:buFont typeface="+mj-lt"/>
              <a:buAutoNum type="arabicPeriod"/>
            </a:pPr>
            <a:r>
              <a:rPr lang="en-US" dirty="0" smtClean="0">
                <a:solidFill>
                  <a:srgbClr val="AA020E"/>
                </a:solidFill>
              </a:rPr>
              <a:t>FSAR – targeted assessment in 2002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no need to consider any hazard combinations in the design basis</a:t>
            </a:r>
          </a:p>
          <a:p>
            <a:pPr lvl="2"/>
            <a:r>
              <a:rPr lang="en-US" dirty="0" smtClean="0"/>
              <a:t>not a state-of-the-art analysis (simplistic, have not been updated)</a:t>
            </a:r>
          </a:p>
          <a:p>
            <a:pPr marL="449263" lvl="1" indent="-306388">
              <a:buFont typeface="+mj-lt"/>
              <a:buAutoNum type="arabicPeriod"/>
            </a:pPr>
            <a:r>
              <a:rPr lang="en-US" dirty="0" smtClean="0">
                <a:solidFill>
                  <a:srgbClr val="AA020E"/>
                </a:solidFill>
              </a:rPr>
              <a:t>Assessments of single hazards included considerations to some potential hazard combinations</a:t>
            </a:r>
          </a:p>
          <a:p>
            <a:pPr lvl="2"/>
            <a:r>
              <a:rPr lang="en-US" dirty="0" smtClean="0">
                <a:solidFill>
                  <a:srgbClr val="AA020E"/>
                </a:solidFill>
              </a:rPr>
              <a:t>man-made hazards</a:t>
            </a:r>
            <a:r>
              <a:rPr lang="en-US" dirty="0" smtClean="0"/>
              <a:t> – no correlation, except for meteorological conditions</a:t>
            </a:r>
          </a:p>
          <a:p>
            <a:pPr lvl="2"/>
            <a:r>
              <a:rPr lang="en-US" dirty="0" smtClean="0">
                <a:solidFill>
                  <a:srgbClr val="AA020E"/>
                </a:solidFill>
              </a:rPr>
              <a:t>meteorology</a:t>
            </a:r>
            <a:r>
              <a:rPr lang="en-US" dirty="0" smtClean="0"/>
              <a:t> – no correlation, except for </a:t>
            </a:r>
            <a:r>
              <a:rPr lang="en-US" dirty="0" err="1" smtClean="0"/>
              <a:t>wind&amp;snow</a:t>
            </a:r>
            <a:r>
              <a:rPr lang="en-US" dirty="0" smtClean="0"/>
              <a:t> loads on structures</a:t>
            </a:r>
          </a:p>
          <a:p>
            <a:pPr lvl="2"/>
            <a:r>
              <a:rPr lang="en-US" dirty="0" smtClean="0">
                <a:solidFill>
                  <a:srgbClr val="AA020E"/>
                </a:solidFill>
              </a:rPr>
              <a:t>Danube contamination endangering the water intake system</a:t>
            </a:r>
            <a:r>
              <a:rPr lang="en-US" dirty="0" smtClean="0"/>
              <a:t> – combination considered in the identification of relevant event sequences</a:t>
            </a:r>
          </a:p>
          <a:p>
            <a:pPr lvl="2"/>
            <a:r>
              <a:rPr lang="en-US" dirty="0" smtClean="0">
                <a:solidFill>
                  <a:srgbClr val="AA020E"/>
                </a:solidFill>
              </a:rPr>
              <a:t>hydrology </a:t>
            </a:r>
            <a:r>
              <a:rPr lang="en-US" dirty="0" smtClean="0"/>
              <a:t>– possible combinations of single hydrological events</a:t>
            </a:r>
          </a:p>
          <a:p>
            <a:pPr lvl="2"/>
            <a:r>
              <a:rPr lang="en-US" dirty="0" smtClean="0">
                <a:solidFill>
                  <a:srgbClr val="AA020E"/>
                </a:solidFill>
              </a:rPr>
              <a:t>geosciences </a:t>
            </a:r>
            <a:r>
              <a:rPr lang="en-US" dirty="0" smtClean="0"/>
              <a:t>– all seismological hazards are assessed in conjunction with geotechnical, geological and tectonic conditions and hazards</a:t>
            </a:r>
          </a:p>
          <a:p>
            <a:pPr marL="504000" lvl="2" indent="0">
              <a:buNone/>
            </a:pPr>
            <a:r>
              <a:rPr lang="en-US" dirty="0" smtClean="0">
                <a:solidFill>
                  <a:srgbClr val="AA020E"/>
                </a:solidFill>
              </a:rPr>
              <a:t>The combination among the different types of hazards was not assessed</a:t>
            </a:r>
            <a:endParaRPr lang="en-US" dirty="0" smtClean="0"/>
          </a:p>
          <a:p>
            <a:pPr marL="449263" lvl="1" indent="-306388">
              <a:buFont typeface="+mj-lt"/>
              <a:buAutoNum type="arabicPeriod"/>
            </a:pPr>
            <a:r>
              <a:rPr lang="en-US" dirty="0" smtClean="0">
                <a:solidFill>
                  <a:srgbClr val="AA020E"/>
                </a:solidFill>
              </a:rPr>
              <a:t>Site investigation and evaluation program</a:t>
            </a:r>
            <a:r>
              <a:rPr lang="en-US" dirty="0" smtClean="0"/>
              <a:t> for new NPP builds (</a:t>
            </a:r>
            <a:r>
              <a:rPr lang="en-US" dirty="0" err="1" smtClean="0"/>
              <a:t>Paks</a:t>
            </a:r>
            <a:r>
              <a:rPr lang="en-US" dirty="0" smtClean="0"/>
              <a:t> 2016-2018) – targeted assessment of hazard combinations</a:t>
            </a:r>
          </a:p>
          <a:p>
            <a:pPr marL="719138" lvl="2" indent="-217488"/>
            <a:r>
              <a:rPr lang="en-US" dirty="0" smtClean="0"/>
              <a:t>the results cannot be applied directly to the existing NPP units without further investigations</a:t>
            </a:r>
          </a:p>
          <a:p>
            <a:pPr marL="719138" lvl="2" indent="-217488"/>
            <a:r>
              <a:rPr lang="en-US" dirty="0" smtClean="0"/>
              <a:t>the assessment has some inherent boundaries that should be </a:t>
            </a:r>
            <a:r>
              <a:rPr lang="en-US" dirty="0" err="1" smtClean="0"/>
              <a:t>considerd</a:t>
            </a:r>
            <a:r>
              <a:rPr lang="en-US" dirty="0" smtClean="0"/>
              <a:t>, e.g. no input data derived for PSA</a:t>
            </a:r>
          </a:p>
          <a:p>
            <a:pPr marL="719138" lvl="2" indent="-217488"/>
            <a:r>
              <a:rPr lang="en-US" dirty="0" smtClean="0"/>
              <a:t>need to revise and supplement quite a few analysis assumptions and evaluations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1C54C-061A-4DDC-B063-2D20EBF6D3F7}" type="datetime1">
              <a:rPr lang="en-US" smtClean="0"/>
              <a:t>9/26/2020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Systematically Considering Combinations of External Events in the Design Basis and the PSA</a:t>
            </a:r>
            <a:endParaRPr lang="en-US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6071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Critical Review of Current Hungarian Practices – </a:t>
            </a:r>
            <a:r>
              <a:rPr lang="hu-HU" dirty="0" smtClean="0"/>
              <a:t>PSA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No dedicated PSA for hazard combinations for the </a:t>
            </a:r>
            <a:r>
              <a:rPr lang="en-US" dirty="0" err="1" smtClean="0"/>
              <a:t>Paks</a:t>
            </a:r>
            <a:r>
              <a:rPr lang="en-US" dirty="0" smtClean="0"/>
              <a:t> NPP</a:t>
            </a:r>
          </a:p>
          <a:p>
            <a:pPr lvl="1"/>
            <a:r>
              <a:rPr lang="en-US" dirty="0" smtClean="0"/>
              <a:t>PSA </a:t>
            </a:r>
            <a:r>
              <a:rPr lang="en-US" dirty="0" smtClean="0">
                <a:solidFill>
                  <a:srgbClr val="AA020E"/>
                </a:solidFill>
              </a:rPr>
              <a:t>for single hazards includes considerations to some potential hazard combinations</a:t>
            </a:r>
            <a:endParaRPr lang="en-US" dirty="0" smtClean="0"/>
          </a:p>
          <a:p>
            <a:pPr lvl="2"/>
            <a:r>
              <a:rPr lang="en-US" dirty="0" smtClean="0"/>
              <a:t>full correlation for instantaneous, daily average and weekly average air temperature and cooling water </a:t>
            </a:r>
            <a:r>
              <a:rPr lang="en-US" dirty="0" smtClean="0">
                <a:solidFill>
                  <a:srgbClr val="AA020E"/>
                </a:solidFill>
              </a:rPr>
              <a:t>temperature</a:t>
            </a:r>
          </a:p>
          <a:p>
            <a:pPr lvl="2"/>
            <a:r>
              <a:rPr lang="en-US" dirty="0" smtClean="0"/>
              <a:t>hydraulic load assessment for the canalization system – </a:t>
            </a:r>
            <a:r>
              <a:rPr lang="en-US" dirty="0" smtClean="0">
                <a:solidFill>
                  <a:srgbClr val="AA020E"/>
                </a:solidFill>
              </a:rPr>
              <a:t>extreme precipitation &amp; LOOP</a:t>
            </a:r>
            <a:r>
              <a:rPr lang="en-US" dirty="0" smtClean="0"/>
              <a:t> (cooling water of diesel generators)</a:t>
            </a:r>
          </a:p>
          <a:p>
            <a:pPr lvl="2"/>
            <a:r>
              <a:rPr lang="en-US" dirty="0" smtClean="0"/>
              <a:t>potential snow induced blockage of air intake systems (</a:t>
            </a:r>
            <a:r>
              <a:rPr lang="en-US" dirty="0" err="1" smtClean="0">
                <a:solidFill>
                  <a:srgbClr val="AA020E"/>
                </a:solidFill>
              </a:rPr>
              <a:t>wind&amp;snow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fragility of the grid due to extreme temperature (all relevant grid related events that may occur)</a:t>
            </a:r>
          </a:p>
          <a:p>
            <a:pPr lvl="2"/>
            <a:r>
              <a:rPr lang="en-US" dirty="0" smtClean="0"/>
              <a:t>vulnerability of the power transmission lines to the combination of extreme wind, frost and ice formation, and high/low air temperatures</a:t>
            </a:r>
          </a:p>
          <a:p>
            <a:pPr lvl="2"/>
            <a:r>
              <a:rPr lang="en-US" dirty="0" smtClean="0"/>
              <a:t>partial correlation between </a:t>
            </a:r>
            <a:r>
              <a:rPr lang="en-US" dirty="0" smtClean="0">
                <a:solidFill>
                  <a:srgbClr val="AA020E"/>
                </a:solidFill>
              </a:rPr>
              <a:t>earthquake and soil liquefaction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1C54C-061A-4DDC-B063-2D20EBF6D3F7}" type="datetime1">
              <a:rPr lang="en-US" smtClean="0"/>
              <a:t>9/26/2020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Systematically Considering Combinations of External Events in the Design Basis and the PSA</a:t>
            </a:r>
            <a:endParaRPr lang="en-US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8034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External Hazard Combinations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>
                <a:solidFill>
                  <a:srgbClr val="AA020E"/>
                </a:solidFill>
              </a:rPr>
              <a:t>Combination of dependent hazards</a:t>
            </a:r>
            <a:r>
              <a:rPr lang="en-US" dirty="0" smtClean="0"/>
              <a:t> – causal connection</a:t>
            </a:r>
            <a:endParaRPr lang="en-US" dirty="0" smtClean="0">
              <a:solidFill>
                <a:srgbClr val="AA020E"/>
              </a:solidFill>
            </a:endParaRPr>
          </a:p>
          <a:p>
            <a:pPr lvl="2"/>
            <a:r>
              <a:rPr lang="en-US" dirty="0" smtClean="0">
                <a:solidFill>
                  <a:srgbClr val="AA020E"/>
                </a:solidFill>
              </a:rPr>
              <a:t>Consequential hazards</a:t>
            </a:r>
            <a:r>
              <a:rPr lang="en-US" dirty="0" smtClean="0"/>
              <a:t> – cause-effect relation:</a:t>
            </a:r>
          </a:p>
          <a:p>
            <a:pPr lvl="3"/>
            <a:r>
              <a:rPr lang="en-US" dirty="0" smtClean="0"/>
              <a:t>A may cause B (e.g. explosion – forest fire)</a:t>
            </a:r>
          </a:p>
          <a:p>
            <a:pPr lvl="3"/>
            <a:r>
              <a:rPr lang="en-US" dirty="0" smtClean="0"/>
              <a:t>A is a prerequisite of B (e.g. earthquake – soil liquefaction)</a:t>
            </a:r>
          </a:p>
          <a:p>
            <a:pPr lvl="2"/>
            <a:r>
              <a:rPr lang="en-US" dirty="0" smtClean="0">
                <a:solidFill>
                  <a:srgbClr val="AA020E"/>
                </a:solidFill>
              </a:rPr>
              <a:t>Non-consequential connected hazards (correlated hazards)</a:t>
            </a:r>
            <a:r>
              <a:rPr lang="en-US" dirty="0" smtClean="0"/>
              <a:t> – common root cause</a:t>
            </a:r>
            <a:br>
              <a:rPr lang="en-US" dirty="0" smtClean="0"/>
            </a:br>
            <a:r>
              <a:rPr lang="en-US" dirty="0" smtClean="0"/>
              <a:t>(e.g. certain meteorological conditions trigger many hazardous phenomena)</a:t>
            </a:r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Combination of independent hazards</a:t>
            </a:r>
            <a:r>
              <a:rPr lang="en-US" dirty="0" smtClean="0">
                <a:solidFill>
                  <a:srgbClr val="000000"/>
                </a:solidFill>
              </a:rPr>
              <a:t> – </a:t>
            </a:r>
            <a:r>
              <a:rPr lang="en-US" dirty="0" smtClean="0"/>
              <a:t>no causal connection</a:t>
            </a:r>
            <a:endParaRPr lang="en-US" dirty="0" smtClean="0">
              <a:solidFill>
                <a:srgbClr val="000000"/>
              </a:solidFill>
            </a:endParaRPr>
          </a:p>
          <a:p>
            <a:pPr lvl="2"/>
            <a:r>
              <a:rPr lang="en-US" dirty="0" smtClean="0"/>
              <a:t>independent events have a </a:t>
            </a:r>
            <a:r>
              <a:rPr lang="en-US" dirty="0" smtClean="0">
                <a:solidFill>
                  <a:srgbClr val="AA020E"/>
                </a:solidFill>
              </a:rPr>
              <a:t>high occurrence frequency</a:t>
            </a:r>
            <a:r>
              <a:rPr lang="en-US" dirty="0" smtClean="0"/>
              <a:t>,</a:t>
            </a:r>
          </a:p>
          <a:p>
            <a:pPr lvl="2"/>
            <a:r>
              <a:rPr lang="en-US" dirty="0" smtClean="0"/>
              <a:t>at least one of the events is </a:t>
            </a:r>
            <a:r>
              <a:rPr lang="en-US" dirty="0" smtClean="0">
                <a:solidFill>
                  <a:srgbClr val="AA020E"/>
                </a:solidFill>
              </a:rPr>
              <a:t>long-lasting</a:t>
            </a:r>
            <a:r>
              <a:rPr lang="en-US" dirty="0" smtClean="0"/>
              <a:t> and usually rare.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1C54C-061A-4DDC-B063-2D20EBF6D3F7}" type="datetime1">
              <a:rPr lang="en-US" smtClean="0"/>
              <a:t>9/26/2020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Systematically Considering Combinations of External Events in the Design Basis and the PSA</a:t>
            </a:r>
            <a:endParaRPr lang="en-US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7397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Technical Tasks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AA020E"/>
                </a:solidFill>
              </a:rPr>
              <a:t>PSA:</a:t>
            </a:r>
          </a:p>
          <a:p>
            <a:pPr marL="514350" indent="-514350">
              <a:lnSpc>
                <a:spcPct val="110000"/>
              </a:lnSpc>
              <a:spcAft>
                <a:spcPts val="600"/>
              </a:spcAft>
              <a:buFont typeface="+mj-lt"/>
              <a:buAutoNum type="romanUcPeriod"/>
            </a:pPr>
            <a:r>
              <a:rPr lang="en-US" dirty="0" smtClean="0"/>
              <a:t>Selection of external hazard combinations</a:t>
            </a:r>
          </a:p>
          <a:p>
            <a:pPr marL="514350" indent="-514350">
              <a:lnSpc>
                <a:spcPct val="110000"/>
              </a:lnSpc>
              <a:spcAft>
                <a:spcPts val="600"/>
              </a:spcAft>
              <a:buFont typeface="+mj-lt"/>
              <a:buAutoNum type="romanUcPeriod"/>
            </a:pPr>
            <a:r>
              <a:rPr lang="en-US" dirty="0" smtClean="0"/>
              <a:t>Screening of external hazard combinations</a:t>
            </a:r>
          </a:p>
          <a:p>
            <a:pPr marL="514350" lvl="0" indent="-514350">
              <a:lnSpc>
                <a:spcPct val="110000"/>
              </a:lnSpc>
              <a:spcAft>
                <a:spcPts val="600"/>
              </a:spcAft>
              <a:buFont typeface="+mj-lt"/>
              <a:buAutoNum type="romanUcPeriod"/>
            </a:pPr>
            <a:r>
              <a:rPr lang="en-US" dirty="0" smtClean="0"/>
              <a:t>Detailed assessment of screened-in events:</a:t>
            </a:r>
          </a:p>
          <a:p>
            <a:pPr marL="78291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romanLcPeriod"/>
            </a:pPr>
            <a:r>
              <a:rPr lang="en-US" dirty="0" smtClean="0"/>
              <a:t>Probabilistic hazard assessment</a:t>
            </a:r>
          </a:p>
          <a:p>
            <a:pPr marL="78291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romanLcPeriod"/>
            </a:pPr>
            <a:r>
              <a:rPr lang="en-US" dirty="0" smtClean="0"/>
              <a:t>Plant response and fragility analysis</a:t>
            </a:r>
          </a:p>
          <a:p>
            <a:pPr marL="78291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romanLcPeriod"/>
            </a:pPr>
            <a:r>
              <a:rPr lang="en-US" dirty="0" smtClean="0"/>
              <a:t>Event logic modeling and risk quantification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u="sng" dirty="0" smtClean="0">
                <a:solidFill>
                  <a:srgbClr val="AA020E"/>
                </a:solidFill>
              </a:rPr>
              <a:t>Design basis (identification of hazard combinations and justification of plant protection):</a:t>
            </a:r>
          </a:p>
          <a:p>
            <a:pPr marL="514350" indent="-514350">
              <a:lnSpc>
                <a:spcPct val="110000"/>
              </a:lnSpc>
              <a:spcAft>
                <a:spcPts val="600"/>
              </a:spcAft>
              <a:buFont typeface="+mj-lt"/>
              <a:buAutoNum type="romanUcPeriod"/>
            </a:pPr>
            <a:r>
              <a:rPr lang="en-US" dirty="0" smtClean="0"/>
              <a:t>Selection of external hazard combinations</a:t>
            </a:r>
          </a:p>
          <a:p>
            <a:pPr marL="514350" indent="-514350">
              <a:lnSpc>
                <a:spcPct val="110000"/>
              </a:lnSpc>
              <a:spcAft>
                <a:spcPts val="600"/>
              </a:spcAft>
              <a:buFont typeface="+mj-lt"/>
              <a:buAutoNum type="romanUcPeriod"/>
            </a:pPr>
            <a:r>
              <a:rPr lang="en-US" dirty="0" smtClean="0"/>
              <a:t>Screening of external hazard combinations</a:t>
            </a:r>
          </a:p>
          <a:p>
            <a:pPr marL="514350" indent="-514350">
              <a:lnSpc>
                <a:spcPct val="110000"/>
              </a:lnSpc>
              <a:spcAft>
                <a:spcPts val="600"/>
              </a:spcAft>
              <a:buFont typeface="+mj-lt"/>
              <a:buAutoNum type="romanUcPeriod"/>
            </a:pPr>
            <a:r>
              <a:rPr lang="en-US" dirty="0" smtClean="0"/>
              <a:t>Definition of design basis load combinations</a:t>
            </a:r>
          </a:p>
          <a:p>
            <a:pPr marL="514350" indent="-514350">
              <a:lnSpc>
                <a:spcPct val="110000"/>
              </a:lnSpc>
              <a:spcAft>
                <a:spcPts val="600"/>
              </a:spcAft>
              <a:buFont typeface="+mj-lt"/>
              <a:buAutoNum type="romanUcPeriod"/>
            </a:pPr>
            <a:r>
              <a:rPr lang="en-US" dirty="0" smtClean="0"/>
              <a:t>Evaluation of plant protection and specification of protective measures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1C54C-061A-4DDC-B063-2D20EBF6D3F7}" type="datetime1">
              <a:rPr lang="en-US" smtClean="0"/>
              <a:t>9/26/2020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Systematically Considering Combinations of External Events in the Design Basis and the PSA</a:t>
            </a:r>
            <a:endParaRPr lang="en-US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8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6741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Selection of External Hazard Combinations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2000" y="1439999"/>
            <a:ext cx="8640000" cy="4932225"/>
          </a:xfrm>
        </p:spPr>
        <p:txBody>
          <a:bodyPr>
            <a:normAutofit fontScale="92500"/>
          </a:bodyPr>
          <a:lstStyle/>
          <a:p>
            <a:pPr lvl="1"/>
            <a:r>
              <a:rPr lang="en-US" dirty="0" smtClean="0"/>
              <a:t>Development of a </a:t>
            </a:r>
            <a:r>
              <a:rPr lang="en-US" dirty="0" smtClean="0">
                <a:solidFill>
                  <a:srgbClr val="AA020E"/>
                </a:solidFill>
              </a:rPr>
              <a:t>comprehensive list of potential single</a:t>
            </a:r>
            <a:r>
              <a:rPr lang="en-US" dirty="0" smtClean="0"/>
              <a:t> external hazards</a:t>
            </a:r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Screening</a:t>
            </a:r>
            <a:r>
              <a:rPr lang="en-US" dirty="0" smtClean="0"/>
              <a:t> of single hazards with respect to hazard combinations</a:t>
            </a:r>
          </a:p>
          <a:p>
            <a:pPr lvl="2"/>
            <a:r>
              <a:rPr lang="en-US" dirty="0" smtClean="0"/>
              <a:t>screening by </a:t>
            </a:r>
            <a:r>
              <a:rPr lang="en-US" dirty="0" smtClean="0">
                <a:solidFill>
                  <a:srgbClr val="AA020E"/>
                </a:solidFill>
              </a:rPr>
              <a:t>relevance</a:t>
            </a:r>
            <a:r>
              <a:rPr lang="en-US" dirty="0" smtClean="0"/>
              <a:t> (cannot occur at the site)</a:t>
            </a:r>
          </a:p>
          <a:p>
            <a:pPr lvl="2"/>
            <a:r>
              <a:rPr lang="en-US" dirty="0" smtClean="0">
                <a:solidFill>
                  <a:srgbClr val="AA020E"/>
                </a:solidFill>
              </a:rPr>
              <a:t>frequency</a:t>
            </a:r>
            <a:r>
              <a:rPr lang="en-US" dirty="0" smtClean="0"/>
              <a:t> based screening (Hungary: 10</a:t>
            </a:r>
            <a:r>
              <a:rPr lang="en-US" baseline="30000" dirty="0" smtClean="0"/>
              <a:t>-7</a:t>
            </a:r>
            <a:r>
              <a:rPr lang="en-US" dirty="0" smtClean="0"/>
              <a:t>/a for an existing NPP)</a:t>
            </a:r>
          </a:p>
          <a:p>
            <a:pPr lvl="1"/>
            <a:r>
              <a:rPr lang="en-US" dirty="0" smtClean="0"/>
              <a:t>Evaluation of the </a:t>
            </a:r>
            <a:r>
              <a:rPr lang="en-US" dirty="0" smtClean="0">
                <a:solidFill>
                  <a:srgbClr val="AA020E"/>
                </a:solidFill>
              </a:rPr>
              <a:t>dependence among the hazards</a:t>
            </a:r>
          </a:p>
          <a:p>
            <a:pPr lvl="2"/>
            <a:r>
              <a:rPr lang="en-US" dirty="0" smtClean="0"/>
              <a:t>a table („matrix”) form – </a:t>
            </a:r>
            <a:r>
              <a:rPr lang="en-US" dirty="0" smtClean="0">
                <a:solidFill>
                  <a:srgbClr val="AA020E"/>
                </a:solidFill>
              </a:rPr>
              <a:t>cross-correlation chart</a:t>
            </a:r>
          </a:p>
          <a:p>
            <a:pPr lvl="2"/>
            <a:r>
              <a:rPr lang="en-US" dirty="0" smtClean="0"/>
              <a:t>for all the possible hazard combinations, the </a:t>
            </a:r>
            <a:r>
              <a:rPr lang="en-US" dirty="0" smtClean="0">
                <a:solidFill>
                  <a:srgbClr val="AA020E"/>
                </a:solidFill>
              </a:rPr>
              <a:t>possible relation type</a:t>
            </a:r>
            <a:r>
              <a:rPr lang="en-US" dirty="0" smtClean="0"/>
              <a:t> has to be identified and marked with a predefined symbol</a:t>
            </a:r>
          </a:p>
          <a:p>
            <a:pPr lvl="2"/>
            <a:r>
              <a:rPr lang="en-US" dirty="0" smtClean="0"/>
              <a:t>identification of hazard combinations including </a:t>
            </a:r>
            <a:r>
              <a:rPr lang="en-US" dirty="0" smtClean="0">
                <a:solidFill>
                  <a:srgbClr val="AA020E"/>
                </a:solidFill>
              </a:rPr>
              <a:t>3 or more hazards</a:t>
            </a:r>
            <a:r>
              <a:rPr lang="en-US" dirty="0" smtClean="0"/>
              <a:t>:</a:t>
            </a:r>
          </a:p>
          <a:p>
            <a:pPr lvl="3"/>
            <a:r>
              <a:rPr lang="en-US" dirty="0" smtClean="0"/>
              <a:t>mapping of root causes that may trigger such combinations</a:t>
            </a:r>
          </a:p>
          <a:p>
            <a:pPr lvl="3"/>
            <a:r>
              <a:rPr lang="en-US" dirty="0" smtClean="0"/>
              <a:t>studying the dependence in rows and columns of the cross-corr. chart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1C54C-061A-4DDC-B063-2D20EBF6D3F7}" type="datetime1">
              <a:rPr lang="en-US" smtClean="0"/>
              <a:t>9/26/2020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Systematically Considering Combinations of External Events in the Design Basis and the PSA</a:t>
            </a:r>
            <a:endParaRPr lang="en-US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9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800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UBIKI_sablon_angol_egylogo_nagybetu_4-3">
  <a:themeElements>
    <a:clrScheme name="Egyéni 1. séma">
      <a:dk1>
        <a:srgbClr val="143603"/>
      </a:dk1>
      <a:lt1>
        <a:sysClr val="window" lastClr="FFFFFF"/>
      </a:lt1>
      <a:dk2>
        <a:srgbClr val="296D07"/>
      </a:dk2>
      <a:lt2>
        <a:srgbClr val="E2DFCC"/>
      </a:lt2>
      <a:accent1>
        <a:srgbClr val="99CB38"/>
      </a:accent1>
      <a:accent2>
        <a:srgbClr val="296D0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296D07"/>
      </a:hlink>
      <a:folHlink>
        <a:srgbClr val="B26B02"/>
      </a:folHlink>
    </a:clrScheme>
    <a:fontScheme name="Elemi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BE665FB4ABA94D98E3D33C3089716F" ma:contentTypeVersion="1" ma:contentTypeDescription="Create a new document." ma:contentTypeScope="" ma:versionID="efe5a3c11261001e4504ff681082602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8eccab7e06c40e5fe83bf06182e4b5b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7919F9F-7CF7-4C62-9122-6B0DBFAB6E71}"/>
</file>

<file path=customXml/itemProps2.xml><?xml version="1.0" encoding="utf-8"?>
<ds:datastoreItem xmlns:ds="http://schemas.openxmlformats.org/officeDocument/2006/customXml" ds:itemID="{42B5DFF1-9DF3-4493-A828-EF3B65D838B3}"/>
</file>

<file path=customXml/itemProps3.xml><?xml version="1.0" encoding="utf-8"?>
<ds:datastoreItem xmlns:ds="http://schemas.openxmlformats.org/officeDocument/2006/customXml" ds:itemID="{A3392358-AFF9-4F1C-9FFF-F3B91D4888F6}"/>
</file>

<file path=docProps/app.xml><?xml version="1.0" encoding="utf-8"?>
<Properties xmlns="http://schemas.openxmlformats.org/officeDocument/2006/extended-properties" xmlns:vt="http://schemas.openxmlformats.org/officeDocument/2006/docPropsVTypes">
  <Template>NUBIKI_sablon_angol_egylogo_nagybetu_4-3</Template>
  <TotalTime>637</TotalTime>
  <Words>1774</Words>
  <Application>Microsoft Office PowerPoint</Application>
  <PresentationFormat>Diavetítés a képernyőre (4:3 oldalarány)</PresentationFormat>
  <Paragraphs>205</Paragraphs>
  <Slides>17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18" baseType="lpstr">
      <vt:lpstr>NUBIKI_sablon_angol_egylogo_nagybetu_4-3</vt:lpstr>
      <vt:lpstr>A Preparatory Study on and the First Analysis Steps of Systematically Considering Combinations of External Events in the Design Basis and in the PSA of NPP Paks</vt:lpstr>
      <vt:lpstr>Content</vt:lpstr>
      <vt:lpstr>Introduction</vt:lpstr>
      <vt:lpstr>Overview of the Publically Available Literature</vt:lpstr>
      <vt:lpstr>A Critical Review of Current Hungarian Practices – Design Basis</vt:lpstr>
      <vt:lpstr>A Critical Review of Current Hungarian Practices – PSA</vt:lpstr>
      <vt:lpstr>Types of External Hazard Combinations</vt:lpstr>
      <vt:lpstr>Proposed Technical Tasks</vt:lpstr>
      <vt:lpstr>Selection of External Hazard Combinations</vt:lpstr>
      <vt:lpstr>PowerPoint bemutató</vt:lpstr>
      <vt:lpstr>Selection of External Hazard Combinations – Possible relation types</vt:lpstr>
      <vt:lpstr>Screening of External Hazard Combinations</vt:lpstr>
      <vt:lpstr>Screened-in Combinations of External Hazards</vt:lpstr>
      <vt:lpstr>Probabilistic Hazard Assessment</vt:lpstr>
      <vt:lpstr>Plant Response and Fragility Analysis, Event Logic Modeling, Risk Quantification</vt:lpstr>
      <vt:lpstr>Conclusions</vt:lpstr>
      <vt:lpstr>Thank you for your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Preparatory Study on Systematically Considering Combinations of External Events in the Design Basis and the PSA of NPP Paks</dc:title>
  <dc:creator>Siklóssy Tamás</dc:creator>
  <cp:lastModifiedBy>NUBIKI</cp:lastModifiedBy>
  <cp:revision>55</cp:revision>
  <dcterms:created xsi:type="dcterms:W3CDTF">2019-04-27T04:36:09Z</dcterms:created>
  <dcterms:modified xsi:type="dcterms:W3CDTF">2020-09-26T08:04:00Z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0x010100ECBE665FB4ABA94D98E3D33C3089716F</vt:lpwstr>
  </property>
</Properties>
</file>